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1076" r:id="rId3"/>
    <p:sldId id="256" r:id="rId5"/>
    <p:sldId id="1500" r:id="rId6"/>
    <p:sldId id="267" r:id="rId7"/>
    <p:sldId id="263" r:id="rId8"/>
    <p:sldId id="265" r:id="rId9"/>
    <p:sldId id="266" r:id="rId10"/>
    <p:sldId id="1501" r:id="rId11"/>
    <p:sldId id="1499" r:id="rId12"/>
    <p:sldId id="1502" r:id="rId13"/>
    <p:sldId id="1503" r:id="rId14"/>
    <p:sldId id="1504" r:id="rId15"/>
    <p:sldId id="1505" r:id="rId16"/>
    <p:sldId id="1506" r:id="rId17"/>
    <p:sldId id="1507" r:id="rId18"/>
    <p:sldId id="1508" r:id="rId19"/>
    <p:sldId id="1509" r:id="rId20"/>
    <p:sldId id="1510" r:id="rId21"/>
    <p:sldId id="1511" r:id="rId22"/>
    <p:sldId id="1512"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43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p:scale>
          <a:sx n="68" d="100"/>
          <a:sy n="68" d="100"/>
        </p:scale>
        <p:origin x="1416" y="480"/>
      </p:cViewPr>
      <p:guideLst/>
    </p:cSldViewPr>
  </p:slideViewPr>
  <p:notesTextViewPr>
    <p:cViewPr>
      <p:scale>
        <a:sx n="1" d="1"/>
        <a:sy n="1" d="1"/>
      </p:scale>
      <p:origin x="0" y="0"/>
    </p:cViewPr>
  </p:notesTextViewPr>
  <p:sorterViewPr>
    <p:cViewPr>
      <p:scale>
        <a:sx n="200" d="100"/>
        <a:sy n="200" d="100"/>
      </p:scale>
      <p:origin x="0" y="-2098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9E02D-12BE-46C7-BC66-C7DE16C11AD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1C1349-7C83-4272-A935-91B4BBCEE38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91C1349-7C83-4272-A935-91B4BBCEE38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91C1349-7C83-4272-A935-91B4BBCEE38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91C1349-7C83-4272-A935-91B4BBCEE38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微软雅黑" panose="020B0503020204020204" pitchFamily="34" charset="-122"/>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91C1349-7C83-4272-A935-91B4BBCEE38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91C1349-7C83-4272-A935-91B4BBCEE38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91C1349-7C83-4272-A935-91B4BBCEE38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91C1349-7C83-4272-A935-91B4BBCEE38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91C1349-7C83-4272-A935-91B4BBCEE38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91C1349-7C83-4272-A935-91B4BBCEE38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91C1349-7C83-4272-A935-91B4BBCEE38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91C1349-7C83-4272-A935-91B4BBCEE38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91C1349-7C83-4272-A935-91B4BBCEE38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91C1349-7C83-4272-A935-91B4BBCEE38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91C1349-7C83-4272-A935-91B4BBCEE38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rPr>
            </a:fld>
            <a:endParaRPr kumimoji="0" lang="en-US" altLang="zh-CN" sz="1800" b="0" i="0" u="none" strike="noStrike" kern="0" cap="none" spc="0" normalizeH="0" baseline="0" noProof="0">
              <a:ln>
                <a:noFill/>
              </a:ln>
              <a:solidFill>
                <a:schemeClr val="tx1"/>
              </a:solidFill>
              <a:effectLst/>
              <a:uLnTx/>
              <a:uFillTx/>
              <a:latin typeface="微软雅黑" panose="020B0503020204020204" pitchFamily="34" charset="-122"/>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45BDA1A-D72C-49B7-A868-287B0243106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629A21-1ECF-4182-B39B-04DBDAF5786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45BDA1A-D72C-49B7-A868-287B0243106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629A21-1ECF-4182-B39B-04DBDAF5786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45BDA1A-D72C-49B7-A868-287B0243106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D629A21-1ECF-4182-B39B-04DBDAF5786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
        <p:nvSpPr>
          <p:cNvPr id="6" name="文本框 5"/>
          <p:cNvSpPr txBox="1"/>
          <p:nvPr userDrawn="1"/>
        </p:nvSpPr>
        <p:spPr>
          <a:xfrm>
            <a:off x="11468950" y="6419075"/>
            <a:ext cx="633260" cy="338554"/>
          </a:xfrm>
          <a:prstGeom prst="rect">
            <a:avLst/>
          </a:prstGeom>
          <a:noFill/>
        </p:spPr>
        <p:txBody>
          <a:bodyPr wrap="none" rtlCol="0">
            <a:spAutoFit/>
          </a:bodyPr>
          <a:lstStyle/>
          <a:p>
            <a:r>
              <a:rPr lang="en-US" altLang="zh-CN" sz="1600">
                <a:solidFill>
                  <a:schemeClr val="bg2">
                    <a:lumMod val="50000"/>
                  </a:schemeClr>
                </a:solidFill>
                <a:latin typeface="微软雅黑" panose="020B0503020204020204" pitchFamily="34" charset="-122"/>
              </a:rPr>
              <a:t>-</a:t>
            </a:r>
            <a:fld id="{41E62255-863C-42BB-A53B-68CDF1327B91}" type="slidenum">
              <a:rPr lang="zh-CN" altLang="en-US" sz="1600" smtClean="0">
                <a:solidFill>
                  <a:schemeClr val="bg2">
                    <a:lumMod val="50000"/>
                  </a:schemeClr>
                </a:solidFill>
                <a:latin typeface="微软雅黑" panose="020B0503020204020204" pitchFamily="34" charset="-122"/>
              </a:rPr>
            </a:fld>
            <a:r>
              <a:rPr lang="en-US" altLang="zh-CN" sz="1600">
                <a:solidFill>
                  <a:schemeClr val="bg2">
                    <a:lumMod val="50000"/>
                  </a:schemeClr>
                </a:solidFill>
                <a:latin typeface="微软雅黑" panose="020B0503020204020204" pitchFamily="34" charset="-122"/>
              </a:rPr>
              <a:t>-</a:t>
            </a:r>
            <a:endParaRPr lang="zh-CN" altLang="en-US" sz="1600">
              <a:solidFill>
                <a:schemeClr val="bg2">
                  <a:lumMod val="50000"/>
                </a:schemeClr>
              </a:solidFill>
              <a:latin typeface="微软雅黑" panose="020B0503020204020204" pitchFamily="34"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仅标题页">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5BDA1A-D72C-49B7-A868-287B0243106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29A21-1ECF-4182-B39B-04DBDAF5786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microsoft.com/office/2007/relationships/hdphoto" Target="../media/image9.wdp"/><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1.xml"/><Relationship Id="rId10" Type="http://schemas.openxmlformats.org/officeDocument/2006/relationships/slideLayout" Target="../slideLayouts/slideLayout5.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4.xml"/><Relationship Id="rId2" Type="http://schemas.microsoft.com/office/2007/relationships/hdphoto" Target="../media/image9.wdp"/><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4.xml"/><Relationship Id="rId2" Type="http://schemas.microsoft.com/office/2007/relationships/hdphoto" Target="../media/image9.wdp"/><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4.xml"/><Relationship Id="rId2" Type="http://schemas.microsoft.com/office/2007/relationships/hdphoto" Target="../media/image9.wdp"/><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4.xml"/><Relationship Id="rId2" Type="http://schemas.microsoft.com/office/2007/relationships/hdphoto" Target="../media/image9.wdp"/><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4.xml"/><Relationship Id="rId2" Type="http://schemas.microsoft.com/office/2007/relationships/hdphoto" Target="../media/image9.wdp"/><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4.xml"/><Relationship Id="rId2" Type="http://schemas.microsoft.com/office/2007/relationships/hdphoto" Target="../media/image9.wdp"/><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10.png"/></Relationships>
</file>

<file path=ppt/slides/_rels/slide20.xml.rels><?xml version="1.0" encoding="UTF-8" standalone="yes"?>
<Relationships xmlns="http://schemas.openxmlformats.org/package/2006/relationships"><Relationship Id="rId9" Type="http://schemas.microsoft.com/office/2007/relationships/hdphoto" Target="../media/image9.wdp"/><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20.xml"/><Relationship Id="rId11" Type="http://schemas.openxmlformats.org/officeDocument/2006/relationships/slideLayout" Target="../slideLayouts/slideLayout5.xml"/><Relationship Id="rId10" Type="http://schemas.openxmlformats.org/officeDocument/2006/relationships/image" Target="../media/image17.jpe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microsoft.com/office/2007/relationships/hdphoto" Target="../media/image9.wdp"/><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xml"/><Relationship Id="rId2" Type="http://schemas.openxmlformats.org/officeDocument/2006/relationships/image" Target="../media/image13.png"/><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microsoft.com/office/2007/relationships/hdphoto" Target="../media/image9.wdp"/><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4.xml"/><Relationship Id="rId3" Type="http://schemas.microsoft.com/office/2007/relationships/hdphoto" Target="../media/image9.wdp"/><Relationship Id="rId2" Type="http://schemas.openxmlformats.org/officeDocument/2006/relationships/image" Target="../media/image8.png"/><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4.xml"/><Relationship Id="rId2" Type="http://schemas.microsoft.com/office/2007/relationships/hdphoto" Target="../media/image9.wdp"/><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1">
            <a:extLst>
              <a:ext uri="{28A0092B-C50C-407E-A947-70E740481C1C}">
                <a14:useLocalDpi xmlns:a14="http://schemas.microsoft.com/office/drawing/2010/main" val="0"/>
              </a:ext>
            </a:extLst>
          </a:blip>
          <a:srcRect l="2015" t="1875" r="2319" b="2011"/>
          <a:stretch>
            <a:fillRect/>
          </a:stretch>
        </p:blipFill>
        <p:spPr>
          <a:xfrm rot="16200000">
            <a:off x="2915836" y="-2295831"/>
            <a:ext cx="6360329" cy="11563400"/>
          </a:xfrm>
          <a:prstGeom prst="rect">
            <a:avLst/>
          </a:prstGeom>
        </p:spPr>
      </p:pic>
      <p:pic>
        <p:nvPicPr>
          <p:cNvPr id="30" name="图片 29"/>
          <p:cNvPicPr>
            <a:picLocks noChangeAspect="1"/>
          </p:cNvPicPr>
          <p:nvPr/>
        </p:nvPicPr>
        <p:blipFill rotWithShape="1">
          <a:blip r:embed="rId2">
            <a:extLst>
              <a:ext uri="{28A0092B-C50C-407E-A947-70E740481C1C}">
                <a14:useLocalDpi xmlns:a14="http://schemas.microsoft.com/office/drawing/2010/main" val="0"/>
              </a:ext>
            </a:extLst>
          </a:blip>
          <a:srcRect r="27088" b="10527"/>
          <a:stretch>
            <a:fillRect/>
          </a:stretch>
        </p:blipFill>
        <p:spPr>
          <a:xfrm>
            <a:off x="1568378" y="3917081"/>
            <a:ext cx="9484677" cy="2420944"/>
          </a:xfrm>
          <a:prstGeom prst="rect">
            <a:avLst/>
          </a:prstGeom>
        </p:spPr>
      </p:pic>
      <p:sp>
        <p:nvSpPr>
          <p:cNvPr id="18" name="矩形 17"/>
          <p:cNvSpPr/>
          <p:nvPr/>
        </p:nvSpPr>
        <p:spPr>
          <a:xfrm>
            <a:off x="2580470" y="2521174"/>
            <a:ext cx="7236475" cy="1569660"/>
          </a:xfrm>
          <a:prstGeom prst="rect">
            <a:avLst/>
          </a:prstGeom>
        </p:spPr>
        <p:txBody>
          <a:bodyPr wrap="square">
            <a:spAutoFit/>
          </a:bodyPr>
          <a:lstStyle/>
          <a:p>
            <a:pPr algn="dist"/>
            <a:r>
              <a:rPr lang="zh-CN" altLang="en-US" sz="9600" dirty="0">
                <a:solidFill>
                  <a:srgbClr val="C2181F"/>
                </a:solidFill>
                <a:latin typeface="方正粗倩简体" panose="03000509000000000000" pitchFamily="65" charset="-122"/>
                <a:ea typeface="方正粗倩简体" panose="03000509000000000000" pitchFamily="65" charset="-122"/>
              </a:rPr>
              <a:t>国家宪法日</a:t>
            </a:r>
            <a:endParaRPr lang="zh-CN" altLang="en-US" sz="9600" dirty="0">
              <a:solidFill>
                <a:srgbClr val="C2181F"/>
              </a:solidFill>
              <a:latin typeface="方正粗倩简体" panose="03000509000000000000" pitchFamily="65" charset="-122"/>
              <a:ea typeface="方正粗倩简体" panose="03000509000000000000" pitchFamily="65" charset="-122"/>
            </a:endParaRPr>
          </a:p>
        </p:txBody>
      </p:sp>
      <p:pic>
        <p:nvPicPr>
          <p:cNvPr id="26" name="图片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5580" y="980879"/>
            <a:ext cx="1883347" cy="1938026"/>
          </a:xfrm>
          <a:prstGeom prst="rect">
            <a:avLst/>
          </a:prstGeom>
        </p:spPr>
      </p:pic>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2515" y="4136019"/>
            <a:ext cx="1292387" cy="1329908"/>
          </a:xfrm>
          <a:prstGeom prst="rect">
            <a:avLst/>
          </a:prstGeom>
        </p:spPr>
      </p:pic>
      <p:pic>
        <p:nvPicPr>
          <p:cNvPr id="32" name="图片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1661" y="1677620"/>
            <a:ext cx="718298" cy="739152"/>
          </a:xfrm>
          <a:prstGeom prst="rect">
            <a:avLst/>
          </a:prstGeom>
        </p:spPr>
      </p:pic>
      <p:sp>
        <p:nvSpPr>
          <p:cNvPr id="22" name="矩形 21"/>
          <p:cNvSpPr/>
          <p:nvPr/>
        </p:nvSpPr>
        <p:spPr>
          <a:xfrm>
            <a:off x="3469959" y="3998975"/>
            <a:ext cx="5383470" cy="399902"/>
          </a:xfrm>
          <a:prstGeom prst="rect">
            <a:avLst/>
          </a:prstGeom>
        </p:spPr>
        <p:txBody>
          <a:bodyPr wrap="square">
            <a:spAutoFit/>
          </a:bodyPr>
          <a:lstStyle/>
          <a:p>
            <a:pPr algn="dist"/>
            <a:r>
              <a:rPr lang="zh-CN" altLang="en-US" sz="2000" spc="-150" dirty="0">
                <a:solidFill>
                  <a:schemeClr val="tx1">
                    <a:lumMod val="75000"/>
                    <a:lumOff val="25000"/>
                  </a:schemeClr>
                </a:solidFill>
                <a:latin typeface="微软雅黑" panose="020B0503020204020204" pitchFamily="34" charset="-122"/>
                <a:ea typeface="微软雅黑" panose="020B0503020204020204" pitchFamily="34" charset="-122"/>
              </a:rPr>
              <a:t>加强法制宣传教育 全面推进依法治国</a:t>
            </a:r>
            <a:endParaRPr lang="zh-CN" altLang="en-US" sz="2000" spc="-1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3150708" y="4430848"/>
            <a:ext cx="6096000" cy="523220"/>
          </a:xfrm>
          <a:prstGeom prst="rect">
            <a:avLst/>
          </a:prstGeom>
        </p:spPr>
        <p:txBody>
          <a:bodyPr>
            <a:spAutoFit/>
          </a:bodyPr>
          <a:lstStyle/>
          <a:p>
            <a:pPr algn="ctr"/>
            <a:r>
              <a:rPr lang="en-US" altLang="zh-CN" sz="1400" dirty="0">
                <a:solidFill>
                  <a:schemeClr val="tx1">
                    <a:lumMod val="85000"/>
                    <a:lumOff val="15000"/>
                  </a:schemeClr>
                </a:solidFill>
              </a:rPr>
              <a:t>We will strengthen publicity and education about the legal system and comprehensively advance the rule of law</a:t>
            </a:r>
            <a:endParaRPr lang="zh-CN" altLang="en-US" sz="1100" dirty="0">
              <a:solidFill>
                <a:schemeClr val="tx1">
                  <a:lumMod val="85000"/>
                  <a:lumOff val="15000"/>
                </a:schemeClr>
              </a:solidFill>
            </a:endParaRPr>
          </a:p>
        </p:txBody>
      </p:sp>
      <p:pic>
        <p:nvPicPr>
          <p:cNvPr id="35" name="图片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25846" y="677560"/>
            <a:ext cx="1959591" cy="1868976"/>
          </a:xfrm>
          <a:prstGeom prst="rect">
            <a:avLst/>
          </a:prstGeom>
        </p:spPr>
      </p:pic>
      <p:pic>
        <p:nvPicPr>
          <p:cNvPr id="36" name="图片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7341" y="559873"/>
            <a:ext cx="2939928" cy="2939928"/>
          </a:xfrm>
          <a:prstGeom prst="rect">
            <a:avLst/>
          </a:prstGeom>
        </p:spPr>
      </p:pic>
      <p:pic>
        <p:nvPicPr>
          <p:cNvPr id="25" name="图片 24"/>
          <p:cNvPicPr>
            <a:picLocks noChangeAspect="1"/>
          </p:cNvPicPr>
          <p:nvPr/>
        </p:nvPicPr>
        <p:blipFill rotWithShape="1">
          <a:blip r:embed="rId8">
            <a:extLst>
              <a:ext uri="{BEBA8EAE-BF5A-486C-A8C5-ECC9F3942E4B}">
                <a14:imgProps xmlns:a14="http://schemas.microsoft.com/office/drawing/2010/main">
                  <a14:imgLayer r:embed="rId9">
                    <a14:imgEffect>
                      <a14:saturation sat="300000"/>
                    </a14:imgEffect>
                  </a14:imgLayer>
                </a14:imgProps>
              </a:ext>
            </a:extLst>
          </a:blip>
          <a:srcRect l="17568" t="9542" r="12358" b="8664"/>
          <a:stretch>
            <a:fillRect/>
          </a:stretch>
        </p:blipFill>
        <p:spPr>
          <a:xfrm>
            <a:off x="5420183" y="1128135"/>
            <a:ext cx="1355439" cy="1355438"/>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1164087" y="2620257"/>
            <a:ext cx="1790129" cy="2007186"/>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C00000"/>
          </a:solidFill>
          <a:ln w="28575">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b="1" dirty="0">
                <a:solidFill>
                  <a:prstClr val="white"/>
                </a:solidFill>
                <a:latin typeface="微软雅黑" panose="020B0503020204020204" pitchFamily="34" charset="-122"/>
                <a:ea typeface="微软雅黑" panose="020B0503020204020204" pitchFamily="34" charset="-122"/>
              </a:rPr>
              <a:t>党的</a:t>
            </a:r>
            <a:endParaRPr lang="en-US" altLang="zh-CN" sz="2800" b="1" dirty="0">
              <a:solidFill>
                <a:prstClr val="white"/>
              </a:solidFill>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b="1" dirty="0">
                <a:solidFill>
                  <a:prstClr val="white"/>
                </a:solidFill>
                <a:latin typeface="微软雅黑" panose="020B0503020204020204" pitchFamily="34" charset="-122"/>
                <a:ea typeface="微软雅黑" panose="020B0503020204020204" pitchFamily="34" charset="-122"/>
              </a:rPr>
              <a:t>领导原则</a:t>
            </a: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 name="Freeform 5"/>
          <p:cNvSpPr/>
          <p:nvPr/>
        </p:nvSpPr>
        <p:spPr bwMode="auto">
          <a:xfrm>
            <a:off x="3274240" y="2620257"/>
            <a:ext cx="1790129" cy="2007186"/>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C00000"/>
          </a:solidFill>
          <a:ln w="28575">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人民</a:t>
            </a:r>
            <a:endPar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主权原则</a:t>
            </a: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 name="Freeform 5"/>
          <p:cNvSpPr/>
          <p:nvPr/>
        </p:nvSpPr>
        <p:spPr bwMode="auto">
          <a:xfrm>
            <a:off x="5384393" y="2620257"/>
            <a:ext cx="1790129" cy="2007186"/>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C00000"/>
          </a:solidFill>
          <a:ln w="28575">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2800" b="1" dirty="0">
                <a:solidFill>
                  <a:prstClr val="white"/>
                </a:solidFill>
                <a:latin typeface="微软雅黑" panose="020B0503020204020204" pitchFamily="34" charset="-122"/>
                <a:ea typeface="微软雅黑" panose="020B0503020204020204" pitchFamily="34" charset="-122"/>
              </a:rPr>
              <a:t>尊重和</a:t>
            </a:r>
            <a:endParaRPr lang="en-US" altLang="zh-CN" sz="2800" b="1" dirty="0">
              <a:solidFill>
                <a:prstClr val="white"/>
              </a:solidFill>
              <a:latin typeface="微软雅黑" panose="020B0503020204020204" pitchFamily="34" charset="-122"/>
              <a:ea typeface="微软雅黑" panose="020B0503020204020204" pitchFamily="34" charset="-122"/>
            </a:endParaRPr>
          </a:p>
          <a:p>
            <a:pPr lvl="0" algn="ctr">
              <a:defRPr/>
            </a:pPr>
            <a:r>
              <a:rPr lang="zh-CN" altLang="en-US" sz="2800" b="1" dirty="0">
                <a:solidFill>
                  <a:prstClr val="white"/>
                </a:solidFill>
                <a:latin typeface="微软雅黑" panose="020B0503020204020204" pitchFamily="34" charset="-122"/>
                <a:ea typeface="微软雅黑" panose="020B0503020204020204" pitchFamily="34" charset="-122"/>
              </a:rPr>
              <a:t>保障人权原则</a:t>
            </a: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 name="Freeform 5"/>
          <p:cNvSpPr/>
          <p:nvPr/>
        </p:nvSpPr>
        <p:spPr bwMode="auto">
          <a:xfrm>
            <a:off x="7494546" y="2620257"/>
            <a:ext cx="1790129" cy="2007186"/>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C00000"/>
          </a:solidFill>
          <a:ln w="28575">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2800" b="1" dirty="0">
                <a:solidFill>
                  <a:prstClr val="white"/>
                </a:solidFill>
                <a:latin typeface="微软雅黑" panose="020B0503020204020204" pitchFamily="34" charset="-122"/>
                <a:ea typeface="微软雅黑" panose="020B0503020204020204" pitchFamily="34" charset="-122"/>
              </a:rPr>
              <a:t>民主</a:t>
            </a:r>
            <a:endParaRPr lang="en-US" altLang="zh-CN" sz="2800" b="1" dirty="0">
              <a:solidFill>
                <a:prstClr val="white"/>
              </a:solidFill>
              <a:latin typeface="微软雅黑" panose="020B0503020204020204" pitchFamily="34" charset="-122"/>
              <a:ea typeface="微软雅黑" panose="020B0503020204020204" pitchFamily="34" charset="-122"/>
            </a:endParaRPr>
          </a:p>
          <a:p>
            <a:pPr lvl="0" algn="ctr">
              <a:defRPr/>
            </a:pPr>
            <a:r>
              <a:rPr lang="zh-CN" altLang="en-US" sz="2800" b="1" dirty="0">
                <a:solidFill>
                  <a:prstClr val="white"/>
                </a:solidFill>
                <a:latin typeface="微软雅黑" panose="020B0503020204020204" pitchFamily="34" charset="-122"/>
                <a:ea typeface="微软雅黑" panose="020B0503020204020204" pitchFamily="34" charset="-122"/>
              </a:rPr>
              <a:t>集中制</a:t>
            </a:r>
            <a:endParaRPr lang="en-US" altLang="zh-CN" sz="2800" b="1" dirty="0">
              <a:solidFill>
                <a:prstClr val="white"/>
              </a:solidFill>
              <a:latin typeface="微软雅黑" panose="020B0503020204020204" pitchFamily="34" charset="-122"/>
              <a:ea typeface="微软雅黑" panose="020B0503020204020204" pitchFamily="34" charset="-122"/>
            </a:endParaRPr>
          </a:p>
          <a:p>
            <a:pPr lvl="0" algn="ctr">
              <a:defRPr/>
            </a:pPr>
            <a:r>
              <a:rPr lang="zh-CN" altLang="en-US" sz="2800" b="1" dirty="0">
                <a:solidFill>
                  <a:prstClr val="white"/>
                </a:solidFill>
                <a:latin typeface="微软雅黑" panose="020B0503020204020204" pitchFamily="34" charset="-122"/>
                <a:ea typeface="微软雅黑" panose="020B0503020204020204" pitchFamily="34" charset="-122"/>
              </a:rPr>
              <a:t>原则</a:t>
            </a: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6" name="Freeform 5"/>
          <p:cNvSpPr/>
          <p:nvPr/>
        </p:nvSpPr>
        <p:spPr bwMode="auto">
          <a:xfrm>
            <a:off x="9604699" y="2620257"/>
            <a:ext cx="1790129" cy="2007186"/>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C00000"/>
          </a:solidFill>
          <a:ln w="28575">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2800" b="1" dirty="0">
                <a:solidFill>
                  <a:prstClr val="white"/>
                </a:solidFill>
                <a:latin typeface="微软雅黑" panose="020B0503020204020204" pitchFamily="34" charset="-122"/>
                <a:ea typeface="微软雅黑" panose="020B0503020204020204" pitchFamily="34" charset="-122"/>
              </a:rPr>
              <a:t>权力监督和制约</a:t>
            </a:r>
            <a:endParaRPr lang="en-US" altLang="zh-CN" sz="2800" b="1" dirty="0">
              <a:solidFill>
                <a:prstClr val="white"/>
              </a:solidFill>
              <a:latin typeface="微软雅黑" panose="020B0503020204020204" pitchFamily="34" charset="-122"/>
              <a:ea typeface="微软雅黑" panose="020B0503020204020204" pitchFamily="34" charset="-122"/>
            </a:endParaRPr>
          </a:p>
          <a:p>
            <a:pPr lvl="0" algn="ctr">
              <a:defRPr/>
            </a:pPr>
            <a:r>
              <a:rPr lang="zh-CN" altLang="en-US" sz="2800" b="1" dirty="0">
                <a:solidFill>
                  <a:prstClr val="white"/>
                </a:solidFill>
                <a:latin typeface="微软雅黑" panose="020B0503020204020204" pitchFamily="34" charset="-122"/>
                <a:ea typeface="微软雅黑" panose="020B0503020204020204" pitchFamily="34" charset="-122"/>
              </a:rPr>
              <a:t>原则</a:t>
            </a: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7" name="矩形 6"/>
          <p:cNvSpPr/>
          <p:nvPr/>
        </p:nvSpPr>
        <p:spPr>
          <a:xfrm>
            <a:off x="3672222" y="1376844"/>
            <a:ext cx="4847556" cy="769441"/>
          </a:xfrm>
          <a:prstGeom prst="rect">
            <a:avLst/>
          </a:prstGeom>
        </p:spPr>
        <p:txBody>
          <a:bodyPr wrap="square">
            <a:spAutoFit/>
          </a:bodyPr>
          <a:lstStyle/>
          <a:p>
            <a:pPr algn="dist" fontAlgn="auto">
              <a:spcBef>
                <a:spcPts val="0"/>
              </a:spcBef>
              <a:spcAft>
                <a:spcPts val="0"/>
              </a:spcAft>
              <a:defRPr/>
            </a:pPr>
            <a:r>
              <a:rPr lang="zh-CN" altLang="en-US" sz="4400" b="1" dirty="0">
                <a:solidFill>
                  <a:srgbClr val="C00000"/>
                </a:solidFill>
                <a:latin typeface="微软雅黑" panose="020B0503020204020204" pitchFamily="34" charset="-122"/>
                <a:ea typeface="微软雅黑" panose="020B0503020204020204" pitchFamily="34" charset="-122"/>
              </a:rPr>
              <a:t>宪法的基本原则</a:t>
            </a:r>
            <a:endParaRPr lang="zh-CN" altLang="en-US" sz="44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r="27088" b="10527"/>
          <a:stretch>
            <a:fillRect/>
          </a:stretch>
        </p:blipFill>
        <p:spPr>
          <a:xfrm>
            <a:off x="1041734" y="4027488"/>
            <a:ext cx="11089266" cy="283051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a:extLst>
              <a:ext uri="{28A0092B-C50C-407E-A947-70E740481C1C}">
                <a14:useLocalDpi xmlns:a14="http://schemas.microsoft.com/office/drawing/2010/main" val="0"/>
              </a:ext>
            </a:extLst>
          </a:blip>
          <a:srcRect t="26442" b="38365"/>
          <a:stretch>
            <a:fillRect/>
          </a:stretch>
        </p:blipFill>
        <p:spPr>
          <a:xfrm>
            <a:off x="5816986" y="571688"/>
            <a:ext cx="4097319" cy="1441939"/>
          </a:xfrm>
          <a:prstGeom prst="rect">
            <a:avLst/>
          </a:prstGeom>
        </p:spPr>
      </p:pic>
      <p:sp>
        <p:nvSpPr>
          <p:cNvPr id="11" name="矩形 10"/>
          <p:cNvSpPr/>
          <p:nvPr/>
        </p:nvSpPr>
        <p:spPr>
          <a:xfrm>
            <a:off x="2218007" y="1139640"/>
            <a:ext cx="3598979" cy="769441"/>
          </a:xfrm>
          <a:prstGeom prst="rect">
            <a:avLst/>
          </a:prstGeom>
        </p:spPr>
        <p:txBody>
          <a:bodyPr wrap="square">
            <a:spAutoFit/>
          </a:bodyPr>
          <a:lstStyle/>
          <a:p>
            <a:pPr algn="dist" fontAlgn="auto">
              <a:spcBef>
                <a:spcPts val="0"/>
              </a:spcBef>
              <a:spcAft>
                <a:spcPts val="0"/>
              </a:spcAft>
              <a:defRPr/>
            </a:pPr>
            <a:r>
              <a:rPr lang="zh-CN" altLang="en-US" sz="4400" b="1" dirty="0">
                <a:ln w="0"/>
                <a:solidFill>
                  <a:srgbClr val="C00000"/>
                </a:solidFill>
                <a:latin typeface="微软雅黑" panose="020B0503020204020204" pitchFamily="34" charset="-122"/>
                <a:ea typeface="微软雅黑" panose="020B0503020204020204" pitchFamily="34" charset="-122"/>
              </a:rPr>
              <a:t>坚持全面推进</a:t>
            </a:r>
            <a:endParaRPr lang="zh-CN" altLang="en-US" sz="4400" b="1" dirty="0">
              <a:ln w="0"/>
              <a:solidFill>
                <a:srgbClr val="C00000"/>
              </a:solidFill>
              <a:latin typeface="微软雅黑" panose="020B0503020204020204" pitchFamily="34" charset="-122"/>
              <a:ea typeface="微软雅黑" panose="020B0503020204020204" pitchFamily="34" charset="-122"/>
            </a:endParaRPr>
          </a:p>
        </p:txBody>
      </p:sp>
      <p:sp>
        <p:nvSpPr>
          <p:cNvPr id="13" name="矩形: 圆角 10"/>
          <p:cNvSpPr>
            <a:spLocks noChangeAspect="1"/>
          </p:cNvSpPr>
          <p:nvPr/>
        </p:nvSpPr>
        <p:spPr>
          <a:xfrm>
            <a:off x="835398" y="2639291"/>
            <a:ext cx="576133" cy="576133"/>
          </a:xfrm>
          <a:prstGeom prst="roundRect">
            <a:avLst>
              <a:gd name="adj" fmla="val 50000"/>
            </a:avLst>
          </a:prstGeom>
          <a:solidFill>
            <a:srgbClr val="C00000"/>
          </a:solidFill>
          <a:ln w="76200" cap="flat" cmpd="sng" algn="ctr">
            <a:noFill/>
            <a:prstDash val="solid"/>
            <a:miter lim="800000"/>
          </a:ln>
          <a:effectLst/>
        </p:spPr>
        <p:txBody>
          <a:bodyPr rtlCol="0" anchor="ctr"/>
          <a:lstStyle/>
          <a:p>
            <a:pPr algn="ctr">
              <a:defRPr/>
            </a:pPr>
            <a:r>
              <a:rPr lang="en-US" altLang="zh-CN" sz="2600" kern="0" dirty="0">
                <a:solidFill>
                  <a:schemeClr val="bg1"/>
                </a:solidFill>
                <a:latin typeface="微软雅黑" panose="020B0503020204020204" pitchFamily="34" charset="-122"/>
                <a:ea typeface="微软雅黑" panose="020B0503020204020204" pitchFamily="34" charset="-122"/>
                <a:cs typeface="+mn-ea"/>
                <a:sym typeface="+mn-lt"/>
              </a:rPr>
              <a:t>1</a:t>
            </a:r>
            <a:endParaRPr lang="zh-CN" altLang="en-US" sz="2600" kern="0" dirty="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14" name="直接连接符 13"/>
          <p:cNvCxnSpPr>
            <a:stCxn id="13" idx="2"/>
          </p:cNvCxnSpPr>
          <p:nvPr/>
        </p:nvCxnSpPr>
        <p:spPr>
          <a:xfrm>
            <a:off x="1123465" y="3215424"/>
            <a:ext cx="0" cy="2819616"/>
          </a:xfrm>
          <a:prstGeom prst="line">
            <a:avLst/>
          </a:prstGeom>
          <a:noFill/>
          <a:ln w="6350" cap="flat" cmpd="sng" algn="ctr">
            <a:solidFill>
              <a:schemeClr val="bg1">
                <a:lumMod val="50000"/>
              </a:schemeClr>
            </a:solidFill>
            <a:prstDash val="solid"/>
            <a:miter lim="800000"/>
          </a:ln>
          <a:effectLst/>
        </p:spPr>
      </p:cxnSp>
      <p:sp>
        <p:nvSpPr>
          <p:cNvPr id="15" name="箭头: V 形 18"/>
          <p:cNvSpPr/>
          <p:nvPr/>
        </p:nvSpPr>
        <p:spPr>
          <a:xfrm>
            <a:off x="1530138" y="2804622"/>
            <a:ext cx="245466" cy="245466"/>
          </a:xfrm>
          <a:prstGeom prst="chevron">
            <a:avLst>
              <a:gd name="adj" fmla="val 39326"/>
            </a:avLst>
          </a:prstGeom>
          <a:solidFill>
            <a:srgbClr val="C00000"/>
          </a:solidFill>
          <a:ln w="12700" cap="flat" cmpd="sng" algn="ctr">
            <a:noFill/>
            <a:prstDash val="solid"/>
            <a:miter lim="800000"/>
          </a:ln>
          <a:effectLst/>
        </p:spPr>
        <p:txBody>
          <a:bodyPr rtlCol="0" anchor="ctr"/>
          <a:lstStyle/>
          <a:p>
            <a:pPr algn="ctr">
              <a:defRPr/>
            </a:pPr>
            <a:endParaRPr lang="zh-CN" altLang="en-US" kern="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6" name="矩形: 圆角 10"/>
          <p:cNvSpPr>
            <a:spLocks noChangeAspect="1"/>
          </p:cNvSpPr>
          <p:nvPr/>
        </p:nvSpPr>
        <p:spPr>
          <a:xfrm>
            <a:off x="835398" y="4614488"/>
            <a:ext cx="576133" cy="576133"/>
          </a:xfrm>
          <a:prstGeom prst="roundRect">
            <a:avLst>
              <a:gd name="adj" fmla="val 50000"/>
            </a:avLst>
          </a:prstGeom>
          <a:solidFill>
            <a:srgbClr val="C00000"/>
          </a:solidFill>
          <a:ln w="76200" cap="flat" cmpd="sng" algn="ctr">
            <a:noFill/>
            <a:prstDash val="solid"/>
            <a:miter lim="800000"/>
          </a:ln>
          <a:effectLst/>
        </p:spPr>
        <p:txBody>
          <a:bodyPr rtlCol="0" anchor="ctr"/>
          <a:lstStyle/>
          <a:p>
            <a:pPr algn="ctr">
              <a:defRPr/>
            </a:pPr>
            <a:r>
              <a:rPr lang="en-US" altLang="zh-CN" sz="2600" kern="0" dirty="0">
                <a:solidFill>
                  <a:schemeClr val="bg1"/>
                </a:solidFill>
                <a:latin typeface="微软雅黑" panose="020B0503020204020204" pitchFamily="34" charset="-122"/>
                <a:ea typeface="微软雅黑" panose="020B0503020204020204" pitchFamily="34" charset="-122"/>
                <a:cs typeface="+mn-ea"/>
                <a:sym typeface="+mn-lt"/>
              </a:rPr>
              <a:t>2</a:t>
            </a:r>
            <a:endParaRPr lang="zh-CN" altLang="en-US" sz="26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7" name="箭头: V 形 18"/>
          <p:cNvSpPr/>
          <p:nvPr/>
        </p:nvSpPr>
        <p:spPr>
          <a:xfrm>
            <a:off x="1530138" y="4779819"/>
            <a:ext cx="245466" cy="245466"/>
          </a:xfrm>
          <a:prstGeom prst="chevron">
            <a:avLst>
              <a:gd name="adj" fmla="val 39326"/>
            </a:avLst>
          </a:prstGeom>
          <a:solidFill>
            <a:srgbClr val="C00000"/>
          </a:solidFill>
          <a:ln w="12700" cap="flat" cmpd="sng" algn="ctr">
            <a:noFill/>
            <a:prstDash val="solid"/>
            <a:miter lim="800000"/>
          </a:ln>
          <a:effectLst/>
        </p:spPr>
        <p:txBody>
          <a:bodyPr rtlCol="0" anchor="ctr"/>
          <a:lstStyle/>
          <a:p>
            <a:pPr algn="ctr">
              <a:defRPr/>
            </a:pPr>
            <a:endParaRPr lang="zh-CN" altLang="en-US" kern="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8" name="矩形 17"/>
          <p:cNvSpPr/>
          <p:nvPr/>
        </p:nvSpPr>
        <p:spPr>
          <a:xfrm>
            <a:off x="1894211" y="2452330"/>
            <a:ext cx="9462391" cy="1526187"/>
          </a:xfrm>
          <a:prstGeom prst="rect">
            <a:avLst/>
          </a:prstGeom>
        </p:spPr>
        <p:txBody>
          <a:bodyPr wrap="square">
            <a:spAutoFit/>
          </a:bodyPr>
          <a:lstStyle/>
          <a:p>
            <a:pPr algn="just">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坚持全面依法治国，建设社会主义法治国家，切实保障社会公平正义和人民权利的显著优势。党的十九届四中全会强调坚持和完善中国特色社会主义法治体系，提高党依法治国、依法执政能力。全面依法治国，是坚持和发展中国特色社会主义的本质要求和重要保障，是实现国家治理体系和治理能力现代化的必然要求，事关我们党执政兴国，事关人民幸福安康，事关党和国家长治久安。</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1894212" y="4569067"/>
            <a:ext cx="9462390" cy="787523"/>
          </a:xfrm>
          <a:prstGeom prst="rect">
            <a:avLst/>
          </a:prstGeom>
        </p:spPr>
        <p:txBody>
          <a:bodyPr wrap="square">
            <a:spAutoFit/>
          </a:bodyPr>
          <a:lstStyle/>
          <a:p>
            <a:pPr algn="just">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“奉法者强则国强，奉法者弱则国弱”。从“法制”到“法治”，一字之变，制度体系向囊括立法、执法、司法、守法各环节的动态体系转变，意味着在法治轨道上推进国家治理体系和治理能力现代化。</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a:extLst>
              <a:ext uri="{28A0092B-C50C-407E-A947-70E740481C1C}">
                <a14:useLocalDpi xmlns:a14="http://schemas.microsoft.com/office/drawing/2010/main" val="0"/>
              </a:ext>
            </a:extLst>
          </a:blip>
          <a:srcRect t="26442" b="38365"/>
          <a:stretch>
            <a:fillRect/>
          </a:stretch>
        </p:blipFill>
        <p:spPr>
          <a:xfrm>
            <a:off x="5816986" y="571688"/>
            <a:ext cx="4097319" cy="1441939"/>
          </a:xfrm>
          <a:prstGeom prst="rect">
            <a:avLst/>
          </a:prstGeom>
        </p:spPr>
      </p:pic>
      <p:sp>
        <p:nvSpPr>
          <p:cNvPr id="11" name="矩形 10"/>
          <p:cNvSpPr/>
          <p:nvPr/>
        </p:nvSpPr>
        <p:spPr>
          <a:xfrm>
            <a:off x="2218007" y="1139640"/>
            <a:ext cx="3598979" cy="769441"/>
          </a:xfrm>
          <a:prstGeom prst="rect">
            <a:avLst/>
          </a:prstGeom>
        </p:spPr>
        <p:txBody>
          <a:bodyPr wrap="square">
            <a:spAutoFit/>
          </a:bodyPr>
          <a:lstStyle/>
          <a:p>
            <a:pPr algn="dist" fontAlgn="auto">
              <a:spcBef>
                <a:spcPts val="0"/>
              </a:spcBef>
              <a:spcAft>
                <a:spcPts val="0"/>
              </a:spcAft>
              <a:defRPr/>
            </a:pPr>
            <a:r>
              <a:rPr lang="zh-CN" altLang="en-US" sz="4400" b="1" dirty="0">
                <a:ln w="0"/>
                <a:solidFill>
                  <a:srgbClr val="C00000"/>
                </a:solidFill>
                <a:latin typeface="微软雅黑" panose="020B0503020204020204" pitchFamily="34" charset="-122"/>
                <a:ea typeface="微软雅黑" panose="020B0503020204020204" pitchFamily="34" charset="-122"/>
              </a:rPr>
              <a:t>坚持全面推进</a:t>
            </a:r>
            <a:endParaRPr lang="zh-CN" altLang="en-US" sz="4400" b="1" dirty="0">
              <a:ln w="0"/>
              <a:solidFill>
                <a:srgbClr val="C00000"/>
              </a:solidFill>
              <a:latin typeface="微软雅黑" panose="020B0503020204020204" pitchFamily="34" charset="-122"/>
              <a:ea typeface="微软雅黑" panose="020B0503020204020204" pitchFamily="34" charset="-122"/>
            </a:endParaRPr>
          </a:p>
        </p:txBody>
      </p:sp>
      <p:sp>
        <p:nvSpPr>
          <p:cNvPr id="12" name="矩形 11"/>
          <p:cNvSpPr/>
          <p:nvPr/>
        </p:nvSpPr>
        <p:spPr>
          <a:xfrm>
            <a:off x="2719754" y="6497826"/>
            <a:ext cx="9472246" cy="890693"/>
          </a:xfrm>
          <a:prstGeom prst="rect">
            <a:avLst/>
          </a:prstGeom>
        </p:spPr>
        <p:txBody>
          <a:bodyPr wrap="square">
            <a:spAutoFit/>
          </a:bodyPr>
          <a:lstStyle/>
          <a:p>
            <a:pPr>
              <a:lnSpc>
                <a:spcPct val="15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圆角 10"/>
          <p:cNvSpPr>
            <a:spLocks noChangeAspect="1"/>
          </p:cNvSpPr>
          <p:nvPr/>
        </p:nvSpPr>
        <p:spPr>
          <a:xfrm>
            <a:off x="835398" y="2639291"/>
            <a:ext cx="576133" cy="576133"/>
          </a:xfrm>
          <a:prstGeom prst="roundRect">
            <a:avLst>
              <a:gd name="adj" fmla="val 50000"/>
            </a:avLst>
          </a:prstGeom>
          <a:solidFill>
            <a:srgbClr val="C00000"/>
          </a:solidFill>
          <a:ln w="76200" cap="flat" cmpd="sng" algn="ctr">
            <a:noFill/>
            <a:prstDash val="solid"/>
            <a:miter lim="800000"/>
          </a:ln>
          <a:effectLst/>
        </p:spPr>
        <p:txBody>
          <a:bodyPr rtlCol="0" anchor="ctr"/>
          <a:lstStyle/>
          <a:p>
            <a:pPr algn="ctr">
              <a:defRPr/>
            </a:pPr>
            <a:r>
              <a:rPr lang="en-US" altLang="zh-CN" sz="2600" kern="0" dirty="0">
                <a:solidFill>
                  <a:schemeClr val="bg1"/>
                </a:solidFill>
                <a:latin typeface="微软雅黑" panose="020B0503020204020204" pitchFamily="34" charset="-122"/>
                <a:ea typeface="微软雅黑" panose="020B0503020204020204" pitchFamily="34" charset="-122"/>
                <a:cs typeface="+mn-ea"/>
                <a:sym typeface="+mn-lt"/>
              </a:rPr>
              <a:t>3</a:t>
            </a:r>
            <a:endParaRPr lang="zh-CN" altLang="en-US" sz="2600" kern="0" dirty="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14" name="直接连接符 13"/>
          <p:cNvCxnSpPr>
            <a:stCxn id="13" idx="2"/>
          </p:cNvCxnSpPr>
          <p:nvPr/>
        </p:nvCxnSpPr>
        <p:spPr>
          <a:xfrm>
            <a:off x="1123465" y="3215424"/>
            <a:ext cx="0" cy="2819616"/>
          </a:xfrm>
          <a:prstGeom prst="line">
            <a:avLst/>
          </a:prstGeom>
          <a:noFill/>
          <a:ln w="6350" cap="flat" cmpd="sng" algn="ctr">
            <a:solidFill>
              <a:schemeClr val="bg1">
                <a:lumMod val="50000"/>
              </a:schemeClr>
            </a:solidFill>
            <a:prstDash val="solid"/>
            <a:miter lim="800000"/>
          </a:ln>
          <a:effectLst/>
        </p:spPr>
      </p:cxnSp>
      <p:sp>
        <p:nvSpPr>
          <p:cNvPr id="15" name="箭头: V 形 18"/>
          <p:cNvSpPr/>
          <p:nvPr/>
        </p:nvSpPr>
        <p:spPr>
          <a:xfrm>
            <a:off x="1530138" y="2804622"/>
            <a:ext cx="245466" cy="245466"/>
          </a:xfrm>
          <a:prstGeom prst="chevron">
            <a:avLst>
              <a:gd name="adj" fmla="val 39326"/>
            </a:avLst>
          </a:prstGeom>
          <a:solidFill>
            <a:srgbClr val="C00000"/>
          </a:solidFill>
          <a:ln w="12700" cap="flat" cmpd="sng" algn="ctr">
            <a:noFill/>
            <a:prstDash val="solid"/>
            <a:miter lim="800000"/>
          </a:ln>
          <a:effectLst/>
        </p:spPr>
        <p:txBody>
          <a:bodyPr rtlCol="0" anchor="ctr"/>
          <a:lstStyle/>
          <a:p>
            <a:pPr algn="ctr">
              <a:defRPr/>
            </a:pPr>
            <a:endParaRPr lang="zh-CN" altLang="en-US" kern="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6" name="矩形: 圆角 10"/>
          <p:cNvSpPr>
            <a:spLocks noChangeAspect="1"/>
          </p:cNvSpPr>
          <p:nvPr/>
        </p:nvSpPr>
        <p:spPr>
          <a:xfrm>
            <a:off x="835398" y="4614488"/>
            <a:ext cx="576133" cy="576133"/>
          </a:xfrm>
          <a:prstGeom prst="roundRect">
            <a:avLst>
              <a:gd name="adj" fmla="val 50000"/>
            </a:avLst>
          </a:prstGeom>
          <a:solidFill>
            <a:srgbClr val="C00000"/>
          </a:solidFill>
          <a:ln w="76200" cap="flat" cmpd="sng" algn="ctr">
            <a:noFill/>
            <a:prstDash val="solid"/>
            <a:miter lim="800000"/>
          </a:ln>
          <a:effectLst/>
        </p:spPr>
        <p:txBody>
          <a:bodyPr rtlCol="0" anchor="ctr"/>
          <a:lstStyle/>
          <a:p>
            <a:pPr algn="ctr">
              <a:defRPr/>
            </a:pPr>
            <a:r>
              <a:rPr lang="en-US" altLang="zh-CN" sz="2600" kern="0" dirty="0">
                <a:solidFill>
                  <a:schemeClr val="bg1"/>
                </a:solidFill>
                <a:latin typeface="微软雅黑" panose="020B0503020204020204" pitchFamily="34" charset="-122"/>
                <a:ea typeface="微软雅黑" panose="020B0503020204020204" pitchFamily="34" charset="-122"/>
                <a:cs typeface="+mn-ea"/>
                <a:sym typeface="+mn-lt"/>
              </a:rPr>
              <a:t>4</a:t>
            </a:r>
            <a:endParaRPr lang="zh-CN" altLang="en-US" sz="26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7" name="箭头: V 形 18"/>
          <p:cNvSpPr/>
          <p:nvPr/>
        </p:nvSpPr>
        <p:spPr>
          <a:xfrm>
            <a:off x="1530138" y="4779819"/>
            <a:ext cx="245466" cy="245466"/>
          </a:xfrm>
          <a:prstGeom prst="chevron">
            <a:avLst>
              <a:gd name="adj" fmla="val 39326"/>
            </a:avLst>
          </a:prstGeom>
          <a:solidFill>
            <a:srgbClr val="C00000"/>
          </a:solidFill>
          <a:ln w="12700" cap="flat" cmpd="sng" algn="ctr">
            <a:noFill/>
            <a:prstDash val="solid"/>
            <a:miter lim="800000"/>
          </a:ln>
          <a:effectLst/>
        </p:spPr>
        <p:txBody>
          <a:bodyPr rtlCol="0" anchor="ctr"/>
          <a:lstStyle/>
          <a:p>
            <a:pPr algn="ctr">
              <a:defRPr/>
            </a:pPr>
            <a:endParaRPr lang="zh-CN" altLang="en-US" kern="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8" name="矩形 17"/>
          <p:cNvSpPr/>
          <p:nvPr/>
        </p:nvSpPr>
        <p:spPr>
          <a:xfrm>
            <a:off x="1894211" y="2267664"/>
            <a:ext cx="9462391" cy="1895519"/>
          </a:xfrm>
          <a:prstGeom prst="rect">
            <a:avLst/>
          </a:prstGeom>
        </p:spPr>
        <p:txBody>
          <a:bodyPr wrap="square">
            <a:spAutoFit/>
          </a:bodyPr>
          <a:lstStyle/>
          <a:p>
            <a:pPr algn="just">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法律是治国之重器，良法是善治之前提。更好推进全面依法治国，必然要求建设中国特色社会主义法治体系、建设社会主义法治国家。修改立法法，增加民主立法的制度和程序规定；制定国家安全法、网络安全法等，坚决维护国家安全与核心利益；修改中小企业促进法、出台优化营商环境条例，推动实现经济高质量发展……党的十八大以来，立法质量不断提升，法治之网越织越密，为经济社会发展提供引领和保障。</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1894211" y="4348270"/>
            <a:ext cx="9462390" cy="1895519"/>
          </a:xfrm>
          <a:prstGeom prst="rect">
            <a:avLst/>
          </a:prstGeom>
        </p:spPr>
        <p:txBody>
          <a:bodyPr wrap="square">
            <a:spAutoFit/>
          </a:bodyPr>
          <a:lstStyle/>
          <a:p>
            <a:pPr algn="just">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全面依法治国，不仅有力度，更有温度。从制定民法总则到审议民法典各分编草案，从贯彻食品药品领域“四个最严要求”到对疫苗管理进行专门立法，我们的很多立法，关乎群众最关心最直接最现实的利益问题。在司法领域，扭住司法责任制“牛鼻子”，回归“让审理者裁判，由裁判者负责”的基本司法规律，并筑起防范权力干预司法的“防火墙”“高压线”，推动以审判为中心的刑事诉讼制度改革，目的就是“努力让人民群众在每一个司法案件中都感受到公平正义”。</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bwMode="auto">
          <a:xfrm>
            <a:off x="1299604" y="1883981"/>
            <a:ext cx="3327251" cy="1560414"/>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pPr defTabSz="913765" fontAlgn="base">
              <a:spcBef>
                <a:spcPct val="0"/>
              </a:spcBef>
              <a:spcAft>
                <a:spcPct val="0"/>
              </a:spcAft>
            </a:pPr>
            <a:endParaRPr lang="zh-CN" altLang="en-US" sz="1800" dirty="0">
              <a:latin typeface="Arial" panose="020B0604020202020204" pitchFamily="34" charset="0"/>
              <a:ea typeface="宋体" panose="02010600030101010101" pitchFamily="2" charset="-122"/>
            </a:endParaRPr>
          </a:p>
        </p:txBody>
      </p:sp>
      <p:sp>
        <p:nvSpPr>
          <p:cNvPr id="40" name="Freeform 42"/>
          <p:cNvSpPr/>
          <p:nvPr/>
        </p:nvSpPr>
        <p:spPr bwMode="auto">
          <a:xfrm>
            <a:off x="909038" y="4233542"/>
            <a:ext cx="349453" cy="296008"/>
          </a:xfrm>
          <a:custGeom>
            <a:avLst/>
            <a:gdLst>
              <a:gd name="T0" fmla="*/ 153 w 180"/>
              <a:gd name="T1" fmla="*/ 152 h 152"/>
              <a:gd name="T2" fmla="*/ 154 w 180"/>
              <a:gd name="T3" fmla="*/ 152 h 152"/>
              <a:gd name="T4" fmla="*/ 155 w 180"/>
              <a:gd name="T5" fmla="*/ 152 h 152"/>
              <a:gd name="T6" fmla="*/ 180 w 180"/>
              <a:gd name="T7" fmla="*/ 90 h 152"/>
              <a:gd name="T8" fmla="*/ 90 w 180"/>
              <a:gd name="T9" fmla="*/ 0 h 152"/>
              <a:gd name="T10" fmla="*/ 0 w 180"/>
              <a:gd name="T11" fmla="*/ 90 h 152"/>
              <a:gd name="T12" fmla="*/ 25 w 180"/>
              <a:gd name="T13" fmla="*/ 152 h 152"/>
              <a:gd name="T14" fmla="*/ 148 w 180"/>
              <a:gd name="T15" fmla="*/ 152 h 152"/>
              <a:gd name="T16" fmla="*/ 153 w 180"/>
              <a:gd name="T17"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52">
                <a:moveTo>
                  <a:pt x="153" y="152"/>
                </a:moveTo>
                <a:cubicBezTo>
                  <a:pt x="153" y="152"/>
                  <a:pt x="153" y="152"/>
                  <a:pt x="154" y="152"/>
                </a:cubicBezTo>
                <a:cubicBezTo>
                  <a:pt x="154" y="152"/>
                  <a:pt x="155" y="152"/>
                  <a:pt x="155" y="152"/>
                </a:cubicBezTo>
                <a:cubicBezTo>
                  <a:pt x="171" y="136"/>
                  <a:pt x="180" y="114"/>
                  <a:pt x="180" y="90"/>
                </a:cubicBezTo>
                <a:cubicBezTo>
                  <a:pt x="180" y="40"/>
                  <a:pt x="140" y="0"/>
                  <a:pt x="90" y="0"/>
                </a:cubicBezTo>
                <a:cubicBezTo>
                  <a:pt x="41" y="0"/>
                  <a:pt x="0" y="40"/>
                  <a:pt x="0" y="90"/>
                </a:cubicBezTo>
                <a:cubicBezTo>
                  <a:pt x="0" y="114"/>
                  <a:pt x="10" y="136"/>
                  <a:pt x="25" y="152"/>
                </a:cubicBezTo>
                <a:cubicBezTo>
                  <a:pt x="148" y="152"/>
                  <a:pt x="148" y="152"/>
                  <a:pt x="148" y="152"/>
                </a:cubicBezTo>
                <a:cubicBezTo>
                  <a:pt x="150" y="152"/>
                  <a:pt x="151" y="152"/>
                  <a:pt x="153" y="152"/>
                </a:cubicBez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41" name="Freeform 43"/>
          <p:cNvSpPr/>
          <p:nvPr/>
        </p:nvSpPr>
        <p:spPr bwMode="auto">
          <a:xfrm>
            <a:off x="724034" y="4543938"/>
            <a:ext cx="666017" cy="170616"/>
          </a:xfrm>
          <a:custGeom>
            <a:avLst/>
            <a:gdLst>
              <a:gd name="T0" fmla="*/ 318 w 343"/>
              <a:gd name="T1" fmla="*/ 43 h 88"/>
              <a:gd name="T2" fmla="*/ 275 w 343"/>
              <a:gd name="T3" fmla="*/ 7 h 88"/>
              <a:gd name="T4" fmla="*/ 249 w 343"/>
              <a:gd name="T5" fmla="*/ 0 h 88"/>
              <a:gd name="T6" fmla="*/ 243 w 343"/>
              <a:gd name="T7" fmla="*/ 0 h 88"/>
              <a:gd name="T8" fmla="*/ 99 w 343"/>
              <a:gd name="T9" fmla="*/ 0 h 88"/>
              <a:gd name="T10" fmla="*/ 94 w 343"/>
              <a:gd name="T11" fmla="*/ 0 h 88"/>
              <a:gd name="T12" fmla="*/ 68 w 343"/>
              <a:gd name="T13" fmla="*/ 7 h 88"/>
              <a:gd name="T14" fmla="*/ 5 w 343"/>
              <a:gd name="T15" fmla="*/ 76 h 88"/>
              <a:gd name="T16" fmla="*/ 0 w 343"/>
              <a:gd name="T17" fmla="*/ 88 h 88"/>
              <a:gd name="T18" fmla="*/ 343 w 343"/>
              <a:gd name="T19" fmla="*/ 88 h 88"/>
              <a:gd name="T20" fmla="*/ 318 w 343"/>
              <a:gd name="T21" fmla="*/ 4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88">
                <a:moveTo>
                  <a:pt x="318" y="43"/>
                </a:moveTo>
                <a:cubicBezTo>
                  <a:pt x="303" y="24"/>
                  <a:pt x="288" y="13"/>
                  <a:pt x="275" y="7"/>
                </a:cubicBezTo>
                <a:cubicBezTo>
                  <a:pt x="262" y="1"/>
                  <a:pt x="252" y="0"/>
                  <a:pt x="249" y="0"/>
                </a:cubicBezTo>
                <a:cubicBezTo>
                  <a:pt x="247" y="0"/>
                  <a:pt x="245" y="0"/>
                  <a:pt x="243" y="0"/>
                </a:cubicBezTo>
                <a:cubicBezTo>
                  <a:pt x="99" y="0"/>
                  <a:pt x="99" y="0"/>
                  <a:pt x="99" y="0"/>
                </a:cubicBezTo>
                <a:cubicBezTo>
                  <a:pt x="97" y="0"/>
                  <a:pt x="96" y="0"/>
                  <a:pt x="94" y="0"/>
                </a:cubicBezTo>
                <a:cubicBezTo>
                  <a:pt x="91" y="0"/>
                  <a:pt x="81" y="1"/>
                  <a:pt x="68" y="7"/>
                </a:cubicBezTo>
                <a:cubicBezTo>
                  <a:pt x="48" y="16"/>
                  <a:pt x="23" y="36"/>
                  <a:pt x="5" y="76"/>
                </a:cubicBezTo>
                <a:cubicBezTo>
                  <a:pt x="3" y="80"/>
                  <a:pt x="1" y="84"/>
                  <a:pt x="0" y="88"/>
                </a:cubicBezTo>
                <a:cubicBezTo>
                  <a:pt x="343" y="88"/>
                  <a:pt x="343" y="88"/>
                  <a:pt x="343" y="88"/>
                </a:cubicBezTo>
                <a:cubicBezTo>
                  <a:pt x="335" y="69"/>
                  <a:pt x="327" y="55"/>
                  <a:pt x="318" y="43"/>
                </a:cubicBez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42" name="Freeform 44"/>
          <p:cNvSpPr/>
          <p:nvPr/>
        </p:nvSpPr>
        <p:spPr bwMode="auto">
          <a:xfrm>
            <a:off x="1667559" y="4233542"/>
            <a:ext cx="349453" cy="296008"/>
          </a:xfrm>
          <a:custGeom>
            <a:avLst/>
            <a:gdLst>
              <a:gd name="T0" fmla="*/ 153 w 180"/>
              <a:gd name="T1" fmla="*/ 152 h 152"/>
              <a:gd name="T2" fmla="*/ 154 w 180"/>
              <a:gd name="T3" fmla="*/ 152 h 152"/>
              <a:gd name="T4" fmla="*/ 155 w 180"/>
              <a:gd name="T5" fmla="*/ 152 h 152"/>
              <a:gd name="T6" fmla="*/ 180 w 180"/>
              <a:gd name="T7" fmla="*/ 90 h 152"/>
              <a:gd name="T8" fmla="*/ 90 w 180"/>
              <a:gd name="T9" fmla="*/ 0 h 152"/>
              <a:gd name="T10" fmla="*/ 0 w 180"/>
              <a:gd name="T11" fmla="*/ 90 h 152"/>
              <a:gd name="T12" fmla="*/ 25 w 180"/>
              <a:gd name="T13" fmla="*/ 152 h 152"/>
              <a:gd name="T14" fmla="*/ 148 w 180"/>
              <a:gd name="T15" fmla="*/ 152 h 152"/>
              <a:gd name="T16" fmla="*/ 153 w 180"/>
              <a:gd name="T17"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52">
                <a:moveTo>
                  <a:pt x="153" y="152"/>
                </a:moveTo>
                <a:cubicBezTo>
                  <a:pt x="153" y="152"/>
                  <a:pt x="153" y="152"/>
                  <a:pt x="154" y="152"/>
                </a:cubicBezTo>
                <a:cubicBezTo>
                  <a:pt x="154" y="152"/>
                  <a:pt x="155" y="152"/>
                  <a:pt x="155" y="152"/>
                </a:cubicBezTo>
                <a:cubicBezTo>
                  <a:pt x="171" y="136"/>
                  <a:pt x="180" y="114"/>
                  <a:pt x="180" y="90"/>
                </a:cubicBezTo>
                <a:cubicBezTo>
                  <a:pt x="180" y="40"/>
                  <a:pt x="140" y="0"/>
                  <a:pt x="90" y="0"/>
                </a:cubicBezTo>
                <a:cubicBezTo>
                  <a:pt x="41" y="0"/>
                  <a:pt x="0" y="40"/>
                  <a:pt x="0" y="90"/>
                </a:cubicBezTo>
                <a:cubicBezTo>
                  <a:pt x="0" y="114"/>
                  <a:pt x="10" y="136"/>
                  <a:pt x="25" y="152"/>
                </a:cubicBezTo>
                <a:cubicBezTo>
                  <a:pt x="148" y="152"/>
                  <a:pt x="148" y="152"/>
                  <a:pt x="148" y="152"/>
                </a:cubicBezTo>
                <a:cubicBezTo>
                  <a:pt x="150" y="152"/>
                  <a:pt x="151" y="152"/>
                  <a:pt x="153" y="152"/>
                </a:cubicBez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43" name="Freeform 45"/>
          <p:cNvSpPr/>
          <p:nvPr/>
        </p:nvSpPr>
        <p:spPr bwMode="auto">
          <a:xfrm>
            <a:off x="1484608" y="4543938"/>
            <a:ext cx="663963" cy="170616"/>
          </a:xfrm>
          <a:custGeom>
            <a:avLst/>
            <a:gdLst>
              <a:gd name="T0" fmla="*/ 318 w 343"/>
              <a:gd name="T1" fmla="*/ 43 h 88"/>
              <a:gd name="T2" fmla="*/ 275 w 343"/>
              <a:gd name="T3" fmla="*/ 7 h 88"/>
              <a:gd name="T4" fmla="*/ 249 w 343"/>
              <a:gd name="T5" fmla="*/ 0 h 88"/>
              <a:gd name="T6" fmla="*/ 243 w 343"/>
              <a:gd name="T7" fmla="*/ 0 h 88"/>
              <a:gd name="T8" fmla="*/ 99 w 343"/>
              <a:gd name="T9" fmla="*/ 0 h 88"/>
              <a:gd name="T10" fmla="*/ 94 w 343"/>
              <a:gd name="T11" fmla="*/ 0 h 88"/>
              <a:gd name="T12" fmla="*/ 68 w 343"/>
              <a:gd name="T13" fmla="*/ 7 h 88"/>
              <a:gd name="T14" fmla="*/ 5 w 343"/>
              <a:gd name="T15" fmla="*/ 76 h 88"/>
              <a:gd name="T16" fmla="*/ 0 w 343"/>
              <a:gd name="T17" fmla="*/ 88 h 88"/>
              <a:gd name="T18" fmla="*/ 343 w 343"/>
              <a:gd name="T19" fmla="*/ 88 h 88"/>
              <a:gd name="T20" fmla="*/ 318 w 343"/>
              <a:gd name="T21" fmla="*/ 4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88">
                <a:moveTo>
                  <a:pt x="318" y="43"/>
                </a:moveTo>
                <a:cubicBezTo>
                  <a:pt x="303" y="24"/>
                  <a:pt x="288" y="13"/>
                  <a:pt x="275" y="7"/>
                </a:cubicBezTo>
                <a:cubicBezTo>
                  <a:pt x="262" y="1"/>
                  <a:pt x="252" y="0"/>
                  <a:pt x="249" y="0"/>
                </a:cubicBezTo>
                <a:cubicBezTo>
                  <a:pt x="247" y="0"/>
                  <a:pt x="245" y="0"/>
                  <a:pt x="243" y="0"/>
                </a:cubicBezTo>
                <a:cubicBezTo>
                  <a:pt x="99" y="0"/>
                  <a:pt x="99" y="0"/>
                  <a:pt x="99" y="0"/>
                </a:cubicBezTo>
                <a:cubicBezTo>
                  <a:pt x="97" y="0"/>
                  <a:pt x="96" y="0"/>
                  <a:pt x="94" y="0"/>
                </a:cubicBezTo>
                <a:cubicBezTo>
                  <a:pt x="91" y="0"/>
                  <a:pt x="81" y="1"/>
                  <a:pt x="68" y="7"/>
                </a:cubicBezTo>
                <a:cubicBezTo>
                  <a:pt x="48" y="16"/>
                  <a:pt x="23" y="36"/>
                  <a:pt x="5" y="76"/>
                </a:cubicBezTo>
                <a:cubicBezTo>
                  <a:pt x="3" y="80"/>
                  <a:pt x="1" y="84"/>
                  <a:pt x="0" y="88"/>
                </a:cubicBezTo>
                <a:cubicBezTo>
                  <a:pt x="343" y="88"/>
                  <a:pt x="343" y="88"/>
                  <a:pt x="343" y="88"/>
                </a:cubicBezTo>
                <a:cubicBezTo>
                  <a:pt x="335" y="69"/>
                  <a:pt x="327" y="55"/>
                  <a:pt x="318" y="43"/>
                </a:cubicBez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44" name="Freeform 46"/>
          <p:cNvSpPr/>
          <p:nvPr/>
        </p:nvSpPr>
        <p:spPr bwMode="auto">
          <a:xfrm>
            <a:off x="2442522" y="4233542"/>
            <a:ext cx="349453" cy="296008"/>
          </a:xfrm>
          <a:custGeom>
            <a:avLst/>
            <a:gdLst>
              <a:gd name="T0" fmla="*/ 152 w 180"/>
              <a:gd name="T1" fmla="*/ 152 h 152"/>
              <a:gd name="T2" fmla="*/ 153 w 180"/>
              <a:gd name="T3" fmla="*/ 152 h 152"/>
              <a:gd name="T4" fmla="*/ 155 w 180"/>
              <a:gd name="T5" fmla="*/ 152 h 152"/>
              <a:gd name="T6" fmla="*/ 180 w 180"/>
              <a:gd name="T7" fmla="*/ 90 h 152"/>
              <a:gd name="T8" fmla="*/ 90 w 180"/>
              <a:gd name="T9" fmla="*/ 0 h 152"/>
              <a:gd name="T10" fmla="*/ 0 w 180"/>
              <a:gd name="T11" fmla="*/ 90 h 152"/>
              <a:gd name="T12" fmla="*/ 25 w 180"/>
              <a:gd name="T13" fmla="*/ 152 h 152"/>
              <a:gd name="T14" fmla="*/ 147 w 180"/>
              <a:gd name="T15" fmla="*/ 152 h 152"/>
              <a:gd name="T16" fmla="*/ 152 w 180"/>
              <a:gd name="T17"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52">
                <a:moveTo>
                  <a:pt x="152" y="152"/>
                </a:moveTo>
                <a:cubicBezTo>
                  <a:pt x="152" y="152"/>
                  <a:pt x="153" y="152"/>
                  <a:pt x="153" y="152"/>
                </a:cubicBezTo>
                <a:cubicBezTo>
                  <a:pt x="154" y="152"/>
                  <a:pt x="154" y="152"/>
                  <a:pt x="155" y="152"/>
                </a:cubicBezTo>
                <a:cubicBezTo>
                  <a:pt x="170" y="136"/>
                  <a:pt x="180" y="114"/>
                  <a:pt x="180" y="90"/>
                </a:cubicBezTo>
                <a:cubicBezTo>
                  <a:pt x="180" y="40"/>
                  <a:pt x="139" y="0"/>
                  <a:pt x="90" y="0"/>
                </a:cubicBezTo>
                <a:cubicBezTo>
                  <a:pt x="40" y="0"/>
                  <a:pt x="0" y="40"/>
                  <a:pt x="0" y="90"/>
                </a:cubicBezTo>
                <a:cubicBezTo>
                  <a:pt x="0" y="114"/>
                  <a:pt x="9" y="136"/>
                  <a:pt x="25" y="152"/>
                </a:cubicBezTo>
                <a:cubicBezTo>
                  <a:pt x="147" y="152"/>
                  <a:pt x="147" y="152"/>
                  <a:pt x="147" y="152"/>
                </a:cubicBezTo>
                <a:cubicBezTo>
                  <a:pt x="149" y="152"/>
                  <a:pt x="150" y="152"/>
                  <a:pt x="152" y="152"/>
                </a:cubicBez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45" name="Freeform 47"/>
          <p:cNvSpPr/>
          <p:nvPr/>
        </p:nvSpPr>
        <p:spPr bwMode="auto">
          <a:xfrm>
            <a:off x="2257517" y="4543938"/>
            <a:ext cx="663963" cy="170616"/>
          </a:xfrm>
          <a:custGeom>
            <a:avLst/>
            <a:gdLst>
              <a:gd name="T0" fmla="*/ 318 w 343"/>
              <a:gd name="T1" fmla="*/ 43 h 88"/>
              <a:gd name="T2" fmla="*/ 275 w 343"/>
              <a:gd name="T3" fmla="*/ 7 h 88"/>
              <a:gd name="T4" fmla="*/ 249 w 343"/>
              <a:gd name="T5" fmla="*/ 0 h 88"/>
              <a:gd name="T6" fmla="*/ 244 w 343"/>
              <a:gd name="T7" fmla="*/ 0 h 88"/>
              <a:gd name="T8" fmla="*/ 99 w 343"/>
              <a:gd name="T9" fmla="*/ 0 h 88"/>
              <a:gd name="T10" fmla="*/ 94 w 343"/>
              <a:gd name="T11" fmla="*/ 0 h 88"/>
              <a:gd name="T12" fmla="*/ 68 w 343"/>
              <a:gd name="T13" fmla="*/ 7 h 88"/>
              <a:gd name="T14" fmla="*/ 5 w 343"/>
              <a:gd name="T15" fmla="*/ 76 h 88"/>
              <a:gd name="T16" fmla="*/ 0 w 343"/>
              <a:gd name="T17" fmla="*/ 88 h 88"/>
              <a:gd name="T18" fmla="*/ 343 w 343"/>
              <a:gd name="T19" fmla="*/ 88 h 88"/>
              <a:gd name="T20" fmla="*/ 318 w 343"/>
              <a:gd name="T21" fmla="*/ 4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88">
                <a:moveTo>
                  <a:pt x="318" y="43"/>
                </a:moveTo>
                <a:cubicBezTo>
                  <a:pt x="304" y="24"/>
                  <a:pt x="288" y="13"/>
                  <a:pt x="275" y="7"/>
                </a:cubicBezTo>
                <a:cubicBezTo>
                  <a:pt x="262" y="1"/>
                  <a:pt x="252" y="0"/>
                  <a:pt x="249" y="0"/>
                </a:cubicBezTo>
                <a:cubicBezTo>
                  <a:pt x="247" y="0"/>
                  <a:pt x="246" y="0"/>
                  <a:pt x="244" y="0"/>
                </a:cubicBezTo>
                <a:cubicBezTo>
                  <a:pt x="99" y="0"/>
                  <a:pt x="99" y="0"/>
                  <a:pt x="99" y="0"/>
                </a:cubicBezTo>
                <a:cubicBezTo>
                  <a:pt x="98" y="0"/>
                  <a:pt x="96" y="0"/>
                  <a:pt x="94" y="0"/>
                </a:cubicBezTo>
                <a:cubicBezTo>
                  <a:pt x="91" y="0"/>
                  <a:pt x="81" y="1"/>
                  <a:pt x="68" y="7"/>
                </a:cubicBezTo>
                <a:cubicBezTo>
                  <a:pt x="48" y="16"/>
                  <a:pt x="23" y="36"/>
                  <a:pt x="5" y="76"/>
                </a:cubicBezTo>
                <a:cubicBezTo>
                  <a:pt x="3" y="80"/>
                  <a:pt x="2" y="84"/>
                  <a:pt x="0" y="88"/>
                </a:cubicBezTo>
                <a:cubicBezTo>
                  <a:pt x="343" y="88"/>
                  <a:pt x="343" y="88"/>
                  <a:pt x="343" y="88"/>
                </a:cubicBezTo>
                <a:cubicBezTo>
                  <a:pt x="336" y="69"/>
                  <a:pt x="327" y="55"/>
                  <a:pt x="318" y="43"/>
                </a:cubicBez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46" name="Freeform 48"/>
          <p:cNvSpPr/>
          <p:nvPr/>
        </p:nvSpPr>
        <p:spPr bwMode="auto">
          <a:xfrm>
            <a:off x="4701637" y="4233542"/>
            <a:ext cx="349453" cy="296008"/>
          </a:xfrm>
          <a:custGeom>
            <a:avLst/>
            <a:gdLst>
              <a:gd name="T0" fmla="*/ 27 w 180"/>
              <a:gd name="T1" fmla="*/ 152 h 152"/>
              <a:gd name="T2" fmla="*/ 32 w 180"/>
              <a:gd name="T3" fmla="*/ 152 h 152"/>
              <a:gd name="T4" fmla="*/ 155 w 180"/>
              <a:gd name="T5" fmla="*/ 152 h 152"/>
              <a:gd name="T6" fmla="*/ 180 w 180"/>
              <a:gd name="T7" fmla="*/ 90 h 152"/>
              <a:gd name="T8" fmla="*/ 90 w 180"/>
              <a:gd name="T9" fmla="*/ 0 h 152"/>
              <a:gd name="T10" fmla="*/ 0 w 180"/>
              <a:gd name="T11" fmla="*/ 90 h 152"/>
              <a:gd name="T12" fmla="*/ 24 w 180"/>
              <a:gd name="T13" fmla="*/ 152 h 152"/>
              <a:gd name="T14" fmla="*/ 26 w 180"/>
              <a:gd name="T15" fmla="*/ 152 h 152"/>
              <a:gd name="T16" fmla="*/ 27 w 180"/>
              <a:gd name="T17"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52">
                <a:moveTo>
                  <a:pt x="27" y="152"/>
                </a:moveTo>
                <a:cubicBezTo>
                  <a:pt x="29" y="152"/>
                  <a:pt x="30" y="152"/>
                  <a:pt x="32" y="152"/>
                </a:cubicBezTo>
                <a:cubicBezTo>
                  <a:pt x="155" y="152"/>
                  <a:pt x="155" y="152"/>
                  <a:pt x="155" y="152"/>
                </a:cubicBezTo>
                <a:cubicBezTo>
                  <a:pt x="170" y="136"/>
                  <a:pt x="180" y="114"/>
                  <a:pt x="180" y="90"/>
                </a:cubicBezTo>
                <a:cubicBezTo>
                  <a:pt x="180" y="40"/>
                  <a:pt x="139" y="0"/>
                  <a:pt x="90" y="0"/>
                </a:cubicBezTo>
                <a:cubicBezTo>
                  <a:pt x="40" y="0"/>
                  <a:pt x="0" y="40"/>
                  <a:pt x="0" y="90"/>
                </a:cubicBezTo>
                <a:cubicBezTo>
                  <a:pt x="0" y="114"/>
                  <a:pt x="9" y="136"/>
                  <a:pt x="24" y="152"/>
                </a:cubicBezTo>
                <a:cubicBezTo>
                  <a:pt x="25" y="152"/>
                  <a:pt x="26" y="152"/>
                  <a:pt x="26" y="152"/>
                </a:cubicBezTo>
                <a:cubicBezTo>
                  <a:pt x="26" y="152"/>
                  <a:pt x="27" y="152"/>
                  <a:pt x="27" y="152"/>
                </a:cubicBez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47" name="Freeform 49"/>
          <p:cNvSpPr/>
          <p:nvPr/>
        </p:nvSpPr>
        <p:spPr bwMode="auto">
          <a:xfrm>
            <a:off x="4570079" y="4543938"/>
            <a:ext cx="663963" cy="170616"/>
          </a:xfrm>
          <a:custGeom>
            <a:avLst/>
            <a:gdLst>
              <a:gd name="T0" fmla="*/ 338 w 343"/>
              <a:gd name="T1" fmla="*/ 76 h 88"/>
              <a:gd name="T2" fmla="*/ 275 w 343"/>
              <a:gd name="T3" fmla="*/ 7 h 88"/>
              <a:gd name="T4" fmla="*/ 249 w 343"/>
              <a:gd name="T5" fmla="*/ 0 h 88"/>
              <a:gd name="T6" fmla="*/ 244 w 343"/>
              <a:gd name="T7" fmla="*/ 0 h 88"/>
              <a:gd name="T8" fmla="*/ 99 w 343"/>
              <a:gd name="T9" fmla="*/ 0 h 88"/>
              <a:gd name="T10" fmla="*/ 94 w 343"/>
              <a:gd name="T11" fmla="*/ 0 h 88"/>
              <a:gd name="T12" fmla="*/ 68 w 343"/>
              <a:gd name="T13" fmla="*/ 7 h 88"/>
              <a:gd name="T14" fmla="*/ 25 w 343"/>
              <a:gd name="T15" fmla="*/ 43 h 88"/>
              <a:gd name="T16" fmla="*/ 0 w 343"/>
              <a:gd name="T17" fmla="*/ 88 h 88"/>
              <a:gd name="T18" fmla="*/ 343 w 343"/>
              <a:gd name="T19" fmla="*/ 88 h 88"/>
              <a:gd name="T20" fmla="*/ 338 w 343"/>
              <a:gd name="T21"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88">
                <a:moveTo>
                  <a:pt x="338" y="76"/>
                </a:moveTo>
                <a:cubicBezTo>
                  <a:pt x="320" y="36"/>
                  <a:pt x="295" y="16"/>
                  <a:pt x="275" y="7"/>
                </a:cubicBezTo>
                <a:cubicBezTo>
                  <a:pt x="262" y="1"/>
                  <a:pt x="252" y="0"/>
                  <a:pt x="249" y="0"/>
                </a:cubicBezTo>
                <a:cubicBezTo>
                  <a:pt x="247" y="0"/>
                  <a:pt x="246" y="0"/>
                  <a:pt x="244" y="0"/>
                </a:cubicBezTo>
                <a:cubicBezTo>
                  <a:pt x="99" y="0"/>
                  <a:pt x="99" y="0"/>
                  <a:pt x="99" y="0"/>
                </a:cubicBezTo>
                <a:cubicBezTo>
                  <a:pt x="98" y="0"/>
                  <a:pt x="96" y="0"/>
                  <a:pt x="94" y="0"/>
                </a:cubicBezTo>
                <a:cubicBezTo>
                  <a:pt x="91" y="0"/>
                  <a:pt x="81" y="1"/>
                  <a:pt x="68" y="7"/>
                </a:cubicBezTo>
                <a:cubicBezTo>
                  <a:pt x="55" y="13"/>
                  <a:pt x="39" y="24"/>
                  <a:pt x="25" y="43"/>
                </a:cubicBezTo>
                <a:cubicBezTo>
                  <a:pt x="16" y="55"/>
                  <a:pt x="8" y="69"/>
                  <a:pt x="0" y="88"/>
                </a:cubicBezTo>
                <a:cubicBezTo>
                  <a:pt x="343" y="88"/>
                  <a:pt x="343" y="88"/>
                  <a:pt x="343" y="88"/>
                </a:cubicBezTo>
                <a:cubicBezTo>
                  <a:pt x="341" y="84"/>
                  <a:pt x="340" y="80"/>
                  <a:pt x="338" y="76"/>
                </a:cubicBez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48" name="Freeform 50"/>
          <p:cNvSpPr/>
          <p:nvPr/>
        </p:nvSpPr>
        <p:spPr bwMode="auto">
          <a:xfrm>
            <a:off x="3943117" y="4233542"/>
            <a:ext cx="347399" cy="296008"/>
          </a:xfrm>
          <a:custGeom>
            <a:avLst/>
            <a:gdLst>
              <a:gd name="T0" fmla="*/ 27 w 180"/>
              <a:gd name="T1" fmla="*/ 152 h 152"/>
              <a:gd name="T2" fmla="*/ 32 w 180"/>
              <a:gd name="T3" fmla="*/ 152 h 152"/>
              <a:gd name="T4" fmla="*/ 155 w 180"/>
              <a:gd name="T5" fmla="*/ 152 h 152"/>
              <a:gd name="T6" fmla="*/ 180 w 180"/>
              <a:gd name="T7" fmla="*/ 90 h 152"/>
              <a:gd name="T8" fmla="*/ 90 w 180"/>
              <a:gd name="T9" fmla="*/ 0 h 152"/>
              <a:gd name="T10" fmla="*/ 0 w 180"/>
              <a:gd name="T11" fmla="*/ 90 h 152"/>
              <a:gd name="T12" fmla="*/ 24 w 180"/>
              <a:gd name="T13" fmla="*/ 152 h 152"/>
              <a:gd name="T14" fmla="*/ 26 w 180"/>
              <a:gd name="T15" fmla="*/ 152 h 152"/>
              <a:gd name="T16" fmla="*/ 27 w 180"/>
              <a:gd name="T17"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52">
                <a:moveTo>
                  <a:pt x="27" y="152"/>
                </a:moveTo>
                <a:cubicBezTo>
                  <a:pt x="29" y="152"/>
                  <a:pt x="30" y="152"/>
                  <a:pt x="32" y="152"/>
                </a:cubicBezTo>
                <a:cubicBezTo>
                  <a:pt x="155" y="152"/>
                  <a:pt x="155" y="152"/>
                  <a:pt x="155" y="152"/>
                </a:cubicBezTo>
                <a:cubicBezTo>
                  <a:pt x="170" y="136"/>
                  <a:pt x="180" y="114"/>
                  <a:pt x="180" y="90"/>
                </a:cubicBezTo>
                <a:cubicBezTo>
                  <a:pt x="180" y="40"/>
                  <a:pt x="139" y="0"/>
                  <a:pt x="90" y="0"/>
                </a:cubicBezTo>
                <a:cubicBezTo>
                  <a:pt x="40" y="0"/>
                  <a:pt x="0" y="40"/>
                  <a:pt x="0" y="90"/>
                </a:cubicBezTo>
                <a:cubicBezTo>
                  <a:pt x="0" y="114"/>
                  <a:pt x="9" y="136"/>
                  <a:pt x="24" y="152"/>
                </a:cubicBezTo>
                <a:cubicBezTo>
                  <a:pt x="25" y="152"/>
                  <a:pt x="26" y="152"/>
                  <a:pt x="26" y="152"/>
                </a:cubicBezTo>
                <a:cubicBezTo>
                  <a:pt x="26" y="152"/>
                  <a:pt x="27" y="152"/>
                  <a:pt x="27" y="152"/>
                </a:cubicBez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49" name="Freeform 51"/>
          <p:cNvSpPr/>
          <p:nvPr/>
        </p:nvSpPr>
        <p:spPr bwMode="auto">
          <a:xfrm>
            <a:off x="3811558" y="4543938"/>
            <a:ext cx="663963" cy="170616"/>
          </a:xfrm>
          <a:custGeom>
            <a:avLst/>
            <a:gdLst>
              <a:gd name="T0" fmla="*/ 338 w 343"/>
              <a:gd name="T1" fmla="*/ 76 h 88"/>
              <a:gd name="T2" fmla="*/ 275 w 343"/>
              <a:gd name="T3" fmla="*/ 7 h 88"/>
              <a:gd name="T4" fmla="*/ 249 w 343"/>
              <a:gd name="T5" fmla="*/ 0 h 88"/>
              <a:gd name="T6" fmla="*/ 244 w 343"/>
              <a:gd name="T7" fmla="*/ 0 h 88"/>
              <a:gd name="T8" fmla="*/ 99 w 343"/>
              <a:gd name="T9" fmla="*/ 0 h 88"/>
              <a:gd name="T10" fmla="*/ 94 w 343"/>
              <a:gd name="T11" fmla="*/ 0 h 88"/>
              <a:gd name="T12" fmla="*/ 68 w 343"/>
              <a:gd name="T13" fmla="*/ 7 h 88"/>
              <a:gd name="T14" fmla="*/ 25 w 343"/>
              <a:gd name="T15" fmla="*/ 43 h 88"/>
              <a:gd name="T16" fmla="*/ 0 w 343"/>
              <a:gd name="T17" fmla="*/ 88 h 88"/>
              <a:gd name="T18" fmla="*/ 343 w 343"/>
              <a:gd name="T19" fmla="*/ 88 h 88"/>
              <a:gd name="T20" fmla="*/ 338 w 343"/>
              <a:gd name="T21"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88">
                <a:moveTo>
                  <a:pt x="338" y="76"/>
                </a:moveTo>
                <a:cubicBezTo>
                  <a:pt x="320" y="36"/>
                  <a:pt x="295" y="16"/>
                  <a:pt x="275" y="7"/>
                </a:cubicBezTo>
                <a:cubicBezTo>
                  <a:pt x="262" y="1"/>
                  <a:pt x="252" y="0"/>
                  <a:pt x="249" y="0"/>
                </a:cubicBezTo>
                <a:cubicBezTo>
                  <a:pt x="247" y="0"/>
                  <a:pt x="246" y="0"/>
                  <a:pt x="244" y="0"/>
                </a:cubicBezTo>
                <a:cubicBezTo>
                  <a:pt x="99" y="0"/>
                  <a:pt x="99" y="0"/>
                  <a:pt x="99" y="0"/>
                </a:cubicBezTo>
                <a:cubicBezTo>
                  <a:pt x="98" y="0"/>
                  <a:pt x="96" y="0"/>
                  <a:pt x="94" y="0"/>
                </a:cubicBezTo>
                <a:cubicBezTo>
                  <a:pt x="91" y="0"/>
                  <a:pt x="81" y="1"/>
                  <a:pt x="68" y="7"/>
                </a:cubicBezTo>
                <a:cubicBezTo>
                  <a:pt x="55" y="13"/>
                  <a:pt x="39" y="24"/>
                  <a:pt x="25" y="43"/>
                </a:cubicBezTo>
                <a:cubicBezTo>
                  <a:pt x="16" y="55"/>
                  <a:pt x="8" y="69"/>
                  <a:pt x="0" y="88"/>
                </a:cubicBezTo>
                <a:cubicBezTo>
                  <a:pt x="343" y="88"/>
                  <a:pt x="343" y="88"/>
                  <a:pt x="343" y="88"/>
                </a:cubicBezTo>
                <a:cubicBezTo>
                  <a:pt x="341" y="84"/>
                  <a:pt x="340" y="80"/>
                  <a:pt x="338" y="76"/>
                </a:cubicBez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50" name="Freeform 52"/>
          <p:cNvSpPr/>
          <p:nvPr/>
        </p:nvSpPr>
        <p:spPr bwMode="auto">
          <a:xfrm>
            <a:off x="3168153" y="4233542"/>
            <a:ext cx="347399" cy="296008"/>
          </a:xfrm>
          <a:custGeom>
            <a:avLst/>
            <a:gdLst>
              <a:gd name="T0" fmla="*/ 28 w 180"/>
              <a:gd name="T1" fmla="*/ 152 h 152"/>
              <a:gd name="T2" fmla="*/ 32 w 180"/>
              <a:gd name="T3" fmla="*/ 152 h 152"/>
              <a:gd name="T4" fmla="*/ 155 w 180"/>
              <a:gd name="T5" fmla="*/ 152 h 152"/>
              <a:gd name="T6" fmla="*/ 180 w 180"/>
              <a:gd name="T7" fmla="*/ 90 h 152"/>
              <a:gd name="T8" fmla="*/ 90 w 180"/>
              <a:gd name="T9" fmla="*/ 0 h 152"/>
              <a:gd name="T10" fmla="*/ 0 w 180"/>
              <a:gd name="T11" fmla="*/ 90 h 152"/>
              <a:gd name="T12" fmla="*/ 25 w 180"/>
              <a:gd name="T13" fmla="*/ 152 h 152"/>
              <a:gd name="T14" fmla="*/ 27 w 180"/>
              <a:gd name="T15" fmla="*/ 152 h 152"/>
              <a:gd name="T16" fmla="*/ 28 w 180"/>
              <a:gd name="T17"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52">
                <a:moveTo>
                  <a:pt x="28" y="152"/>
                </a:moveTo>
                <a:cubicBezTo>
                  <a:pt x="29" y="152"/>
                  <a:pt x="31" y="152"/>
                  <a:pt x="32" y="152"/>
                </a:cubicBezTo>
                <a:cubicBezTo>
                  <a:pt x="155" y="152"/>
                  <a:pt x="155" y="152"/>
                  <a:pt x="155" y="152"/>
                </a:cubicBezTo>
                <a:cubicBezTo>
                  <a:pt x="171" y="136"/>
                  <a:pt x="180" y="114"/>
                  <a:pt x="180" y="90"/>
                </a:cubicBezTo>
                <a:cubicBezTo>
                  <a:pt x="180" y="40"/>
                  <a:pt x="140" y="0"/>
                  <a:pt x="90" y="0"/>
                </a:cubicBezTo>
                <a:cubicBezTo>
                  <a:pt x="41" y="0"/>
                  <a:pt x="0" y="40"/>
                  <a:pt x="0" y="90"/>
                </a:cubicBezTo>
                <a:cubicBezTo>
                  <a:pt x="0" y="114"/>
                  <a:pt x="10" y="136"/>
                  <a:pt x="25" y="152"/>
                </a:cubicBezTo>
                <a:cubicBezTo>
                  <a:pt x="26" y="152"/>
                  <a:pt x="26" y="152"/>
                  <a:pt x="27" y="152"/>
                </a:cubicBezTo>
                <a:cubicBezTo>
                  <a:pt x="27" y="152"/>
                  <a:pt x="27" y="152"/>
                  <a:pt x="28" y="152"/>
                </a:cubicBez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51" name="Freeform 53"/>
          <p:cNvSpPr/>
          <p:nvPr/>
        </p:nvSpPr>
        <p:spPr bwMode="auto">
          <a:xfrm>
            <a:off x="3038649" y="4543938"/>
            <a:ext cx="663963" cy="170616"/>
          </a:xfrm>
          <a:custGeom>
            <a:avLst/>
            <a:gdLst>
              <a:gd name="T0" fmla="*/ 338 w 343"/>
              <a:gd name="T1" fmla="*/ 76 h 88"/>
              <a:gd name="T2" fmla="*/ 275 w 343"/>
              <a:gd name="T3" fmla="*/ 7 h 88"/>
              <a:gd name="T4" fmla="*/ 249 w 343"/>
              <a:gd name="T5" fmla="*/ 0 h 88"/>
              <a:gd name="T6" fmla="*/ 244 w 343"/>
              <a:gd name="T7" fmla="*/ 0 h 88"/>
              <a:gd name="T8" fmla="*/ 99 w 343"/>
              <a:gd name="T9" fmla="*/ 0 h 88"/>
              <a:gd name="T10" fmla="*/ 94 w 343"/>
              <a:gd name="T11" fmla="*/ 0 h 88"/>
              <a:gd name="T12" fmla="*/ 68 w 343"/>
              <a:gd name="T13" fmla="*/ 7 h 88"/>
              <a:gd name="T14" fmla="*/ 25 w 343"/>
              <a:gd name="T15" fmla="*/ 43 h 88"/>
              <a:gd name="T16" fmla="*/ 0 w 343"/>
              <a:gd name="T17" fmla="*/ 88 h 88"/>
              <a:gd name="T18" fmla="*/ 343 w 343"/>
              <a:gd name="T19" fmla="*/ 88 h 88"/>
              <a:gd name="T20" fmla="*/ 338 w 343"/>
              <a:gd name="T21"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88">
                <a:moveTo>
                  <a:pt x="338" y="76"/>
                </a:moveTo>
                <a:cubicBezTo>
                  <a:pt x="320" y="36"/>
                  <a:pt x="294" y="16"/>
                  <a:pt x="275" y="7"/>
                </a:cubicBezTo>
                <a:cubicBezTo>
                  <a:pt x="262" y="1"/>
                  <a:pt x="252" y="0"/>
                  <a:pt x="249" y="0"/>
                </a:cubicBezTo>
                <a:cubicBezTo>
                  <a:pt x="247" y="0"/>
                  <a:pt x="245" y="0"/>
                  <a:pt x="244" y="0"/>
                </a:cubicBezTo>
                <a:cubicBezTo>
                  <a:pt x="99" y="0"/>
                  <a:pt x="99" y="0"/>
                  <a:pt x="99" y="0"/>
                </a:cubicBezTo>
                <a:cubicBezTo>
                  <a:pt x="97" y="0"/>
                  <a:pt x="96" y="0"/>
                  <a:pt x="94" y="0"/>
                </a:cubicBezTo>
                <a:cubicBezTo>
                  <a:pt x="91" y="0"/>
                  <a:pt x="81" y="1"/>
                  <a:pt x="68" y="7"/>
                </a:cubicBezTo>
                <a:cubicBezTo>
                  <a:pt x="55" y="13"/>
                  <a:pt x="39" y="24"/>
                  <a:pt x="25" y="43"/>
                </a:cubicBezTo>
                <a:cubicBezTo>
                  <a:pt x="16" y="55"/>
                  <a:pt x="7" y="69"/>
                  <a:pt x="0" y="88"/>
                </a:cubicBezTo>
                <a:cubicBezTo>
                  <a:pt x="343" y="88"/>
                  <a:pt x="343" y="88"/>
                  <a:pt x="343" y="88"/>
                </a:cubicBezTo>
                <a:cubicBezTo>
                  <a:pt x="341" y="84"/>
                  <a:pt x="339" y="80"/>
                  <a:pt x="338" y="76"/>
                </a:cubicBez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52" name="Freeform 54"/>
          <p:cNvSpPr/>
          <p:nvPr/>
        </p:nvSpPr>
        <p:spPr bwMode="auto">
          <a:xfrm>
            <a:off x="1073487" y="3923145"/>
            <a:ext cx="285731" cy="285730"/>
          </a:xfrm>
          <a:custGeom>
            <a:avLst/>
            <a:gdLst>
              <a:gd name="T0" fmla="*/ 74 w 148"/>
              <a:gd name="T1" fmla="*/ 148 h 148"/>
              <a:gd name="T2" fmla="*/ 122 w 148"/>
              <a:gd name="T3" fmla="*/ 131 h 148"/>
              <a:gd name="T4" fmla="*/ 139 w 148"/>
              <a:gd name="T5" fmla="*/ 110 h 148"/>
              <a:gd name="T6" fmla="*/ 148 w 148"/>
              <a:gd name="T7" fmla="*/ 74 h 148"/>
              <a:gd name="T8" fmla="*/ 74 w 148"/>
              <a:gd name="T9" fmla="*/ 0 h 148"/>
              <a:gd name="T10" fmla="*/ 0 w 148"/>
              <a:gd name="T11" fmla="*/ 74 h 148"/>
              <a:gd name="T12" fmla="*/ 74 w 148"/>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148" h="148">
                <a:moveTo>
                  <a:pt x="74" y="148"/>
                </a:moveTo>
                <a:cubicBezTo>
                  <a:pt x="92" y="148"/>
                  <a:pt x="109" y="142"/>
                  <a:pt x="122" y="131"/>
                </a:cubicBezTo>
                <a:cubicBezTo>
                  <a:pt x="126" y="123"/>
                  <a:pt x="132" y="116"/>
                  <a:pt x="139" y="110"/>
                </a:cubicBezTo>
                <a:cubicBezTo>
                  <a:pt x="145" y="99"/>
                  <a:pt x="148" y="87"/>
                  <a:pt x="148" y="74"/>
                </a:cubicBezTo>
                <a:cubicBezTo>
                  <a:pt x="148" y="33"/>
                  <a:pt x="115" y="0"/>
                  <a:pt x="74" y="0"/>
                </a:cubicBezTo>
                <a:cubicBezTo>
                  <a:pt x="33" y="0"/>
                  <a:pt x="0" y="33"/>
                  <a:pt x="0" y="74"/>
                </a:cubicBezTo>
                <a:cubicBezTo>
                  <a:pt x="0" y="115"/>
                  <a:pt x="33" y="148"/>
                  <a:pt x="74" y="148"/>
                </a:cubicBez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53" name="Freeform 55"/>
          <p:cNvSpPr/>
          <p:nvPr/>
        </p:nvSpPr>
        <p:spPr bwMode="auto">
          <a:xfrm>
            <a:off x="1515443" y="3923145"/>
            <a:ext cx="285731" cy="285730"/>
          </a:xfrm>
          <a:custGeom>
            <a:avLst/>
            <a:gdLst>
              <a:gd name="T0" fmla="*/ 60 w 148"/>
              <a:gd name="T1" fmla="*/ 147 h 148"/>
              <a:gd name="T2" fmla="*/ 74 w 148"/>
              <a:gd name="T3" fmla="*/ 148 h 148"/>
              <a:gd name="T4" fmla="*/ 148 w 148"/>
              <a:gd name="T5" fmla="*/ 74 h 148"/>
              <a:gd name="T6" fmla="*/ 74 w 148"/>
              <a:gd name="T7" fmla="*/ 0 h 148"/>
              <a:gd name="T8" fmla="*/ 0 w 148"/>
              <a:gd name="T9" fmla="*/ 74 h 148"/>
              <a:gd name="T10" fmla="*/ 2 w 148"/>
              <a:gd name="T11" fmla="*/ 90 h 148"/>
              <a:gd name="T12" fmla="*/ 60 w 148"/>
              <a:gd name="T13" fmla="*/ 147 h 148"/>
            </a:gdLst>
            <a:ahLst/>
            <a:cxnLst>
              <a:cxn ang="0">
                <a:pos x="T0" y="T1"/>
              </a:cxn>
              <a:cxn ang="0">
                <a:pos x="T2" y="T3"/>
              </a:cxn>
              <a:cxn ang="0">
                <a:pos x="T4" y="T5"/>
              </a:cxn>
              <a:cxn ang="0">
                <a:pos x="T6" y="T7"/>
              </a:cxn>
              <a:cxn ang="0">
                <a:pos x="T8" y="T9"/>
              </a:cxn>
              <a:cxn ang="0">
                <a:pos x="T10" y="T11"/>
              </a:cxn>
              <a:cxn ang="0">
                <a:pos x="T12" y="T13"/>
              </a:cxn>
            </a:cxnLst>
            <a:rect l="0" t="0" r="r" b="b"/>
            <a:pathLst>
              <a:path w="148" h="148">
                <a:moveTo>
                  <a:pt x="60" y="147"/>
                </a:moveTo>
                <a:cubicBezTo>
                  <a:pt x="65" y="148"/>
                  <a:pt x="70" y="148"/>
                  <a:pt x="74" y="148"/>
                </a:cubicBezTo>
                <a:cubicBezTo>
                  <a:pt x="115" y="148"/>
                  <a:pt x="148" y="115"/>
                  <a:pt x="148" y="74"/>
                </a:cubicBezTo>
                <a:cubicBezTo>
                  <a:pt x="148" y="33"/>
                  <a:pt x="115" y="0"/>
                  <a:pt x="74" y="0"/>
                </a:cubicBezTo>
                <a:cubicBezTo>
                  <a:pt x="34" y="0"/>
                  <a:pt x="0" y="33"/>
                  <a:pt x="0" y="74"/>
                </a:cubicBezTo>
                <a:cubicBezTo>
                  <a:pt x="0" y="80"/>
                  <a:pt x="1" y="85"/>
                  <a:pt x="2" y="90"/>
                </a:cubicBezTo>
                <a:cubicBezTo>
                  <a:pt x="29" y="99"/>
                  <a:pt x="51" y="120"/>
                  <a:pt x="60" y="147"/>
                </a:cubicBez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54" name="Freeform 56"/>
          <p:cNvSpPr/>
          <p:nvPr/>
        </p:nvSpPr>
        <p:spPr bwMode="auto">
          <a:xfrm>
            <a:off x="1959455" y="3923145"/>
            <a:ext cx="285731" cy="277508"/>
          </a:xfrm>
          <a:custGeom>
            <a:avLst/>
            <a:gdLst>
              <a:gd name="T0" fmla="*/ 136 w 148"/>
              <a:gd name="T1" fmla="*/ 86 h 144"/>
              <a:gd name="T2" fmla="*/ 147 w 148"/>
              <a:gd name="T3" fmla="*/ 86 h 144"/>
              <a:gd name="T4" fmla="*/ 148 w 148"/>
              <a:gd name="T5" fmla="*/ 74 h 144"/>
              <a:gd name="T6" fmla="*/ 74 w 148"/>
              <a:gd name="T7" fmla="*/ 0 h 144"/>
              <a:gd name="T8" fmla="*/ 0 w 148"/>
              <a:gd name="T9" fmla="*/ 74 h 144"/>
              <a:gd name="T10" fmla="*/ 50 w 148"/>
              <a:gd name="T11" fmla="*/ 144 h 144"/>
              <a:gd name="T12" fmla="*/ 136 w 148"/>
              <a:gd name="T13" fmla="*/ 86 h 144"/>
            </a:gdLst>
            <a:ahLst/>
            <a:cxnLst>
              <a:cxn ang="0">
                <a:pos x="T0" y="T1"/>
              </a:cxn>
              <a:cxn ang="0">
                <a:pos x="T2" y="T3"/>
              </a:cxn>
              <a:cxn ang="0">
                <a:pos x="T4" y="T5"/>
              </a:cxn>
              <a:cxn ang="0">
                <a:pos x="T6" y="T7"/>
              </a:cxn>
              <a:cxn ang="0">
                <a:pos x="T8" y="T9"/>
              </a:cxn>
              <a:cxn ang="0">
                <a:pos x="T10" y="T11"/>
              </a:cxn>
              <a:cxn ang="0">
                <a:pos x="T12" y="T13"/>
              </a:cxn>
            </a:cxnLst>
            <a:rect l="0" t="0" r="r" b="b"/>
            <a:pathLst>
              <a:path w="148" h="144">
                <a:moveTo>
                  <a:pt x="136" y="86"/>
                </a:moveTo>
                <a:cubicBezTo>
                  <a:pt x="139" y="86"/>
                  <a:pt x="143" y="86"/>
                  <a:pt x="147" y="86"/>
                </a:cubicBezTo>
                <a:cubicBezTo>
                  <a:pt x="148" y="82"/>
                  <a:pt x="148" y="78"/>
                  <a:pt x="148" y="74"/>
                </a:cubicBezTo>
                <a:cubicBezTo>
                  <a:pt x="148" y="33"/>
                  <a:pt x="115" y="0"/>
                  <a:pt x="74" y="0"/>
                </a:cubicBezTo>
                <a:cubicBezTo>
                  <a:pt x="33" y="0"/>
                  <a:pt x="0" y="33"/>
                  <a:pt x="0" y="74"/>
                </a:cubicBezTo>
                <a:cubicBezTo>
                  <a:pt x="0" y="106"/>
                  <a:pt x="21" y="134"/>
                  <a:pt x="50" y="144"/>
                </a:cubicBezTo>
                <a:cubicBezTo>
                  <a:pt x="63" y="110"/>
                  <a:pt x="97" y="86"/>
                  <a:pt x="136" y="86"/>
                </a:cubicBez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55" name="Oval 57"/>
          <p:cNvSpPr>
            <a:spLocks noChangeArrowheads="1"/>
          </p:cNvSpPr>
          <p:nvPr/>
        </p:nvSpPr>
        <p:spPr bwMode="auto">
          <a:xfrm>
            <a:off x="2401410" y="3923145"/>
            <a:ext cx="287785" cy="285730"/>
          </a:xfrm>
          <a:prstGeom prst="ellipse">
            <a:avLst/>
          </a:prstGeom>
          <a:solidFill>
            <a:srgbClr val="C00000"/>
          </a:solidFill>
          <a:ln>
            <a:noFill/>
          </a:ln>
        </p:spPr>
        <p:txBody>
          <a:bodyPr vert="horz" wrap="square" lIns="91404" tIns="45702" rIns="91404" bIns="45702" numCol="1" anchor="t" anchorCtr="0" compatLnSpc="1"/>
          <a:lstStyle/>
          <a:p>
            <a:endParaRPr lang="zh-CN" altLang="en-US" sz="1800"/>
          </a:p>
        </p:txBody>
      </p:sp>
      <p:sp>
        <p:nvSpPr>
          <p:cNvPr id="56" name="Freeform 58"/>
          <p:cNvSpPr/>
          <p:nvPr/>
        </p:nvSpPr>
        <p:spPr bwMode="auto">
          <a:xfrm>
            <a:off x="2843367" y="3923145"/>
            <a:ext cx="287785" cy="219951"/>
          </a:xfrm>
          <a:custGeom>
            <a:avLst/>
            <a:gdLst>
              <a:gd name="T0" fmla="*/ 137 w 148"/>
              <a:gd name="T1" fmla="*/ 114 h 114"/>
              <a:gd name="T2" fmla="*/ 148 w 148"/>
              <a:gd name="T3" fmla="*/ 74 h 114"/>
              <a:gd name="T4" fmla="*/ 74 w 148"/>
              <a:gd name="T5" fmla="*/ 0 h 114"/>
              <a:gd name="T6" fmla="*/ 0 w 148"/>
              <a:gd name="T7" fmla="*/ 74 h 114"/>
              <a:gd name="T8" fmla="*/ 9 w 148"/>
              <a:gd name="T9" fmla="*/ 109 h 114"/>
              <a:gd name="T10" fmla="*/ 70 w 148"/>
              <a:gd name="T11" fmla="*/ 86 h 114"/>
              <a:gd name="T12" fmla="*/ 137 w 148"/>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48" h="114">
                <a:moveTo>
                  <a:pt x="137" y="114"/>
                </a:moveTo>
                <a:cubicBezTo>
                  <a:pt x="144" y="102"/>
                  <a:pt x="148" y="89"/>
                  <a:pt x="148" y="74"/>
                </a:cubicBezTo>
                <a:cubicBezTo>
                  <a:pt x="148" y="33"/>
                  <a:pt x="115" y="0"/>
                  <a:pt x="74" y="0"/>
                </a:cubicBezTo>
                <a:cubicBezTo>
                  <a:pt x="33" y="0"/>
                  <a:pt x="0" y="33"/>
                  <a:pt x="0" y="74"/>
                </a:cubicBezTo>
                <a:cubicBezTo>
                  <a:pt x="0" y="87"/>
                  <a:pt x="3" y="98"/>
                  <a:pt x="9" y="109"/>
                </a:cubicBezTo>
                <a:cubicBezTo>
                  <a:pt x="25" y="94"/>
                  <a:pt x="46" y="86"/>
                  <a:pt x="70" y="86"/>
                </a:cubicBezTo>
                <a:cubicBezTo>
                  <a:pt x="96" y="86"/>
                  <a:pt x="120" y="96"/>
                  <a:pt x="137" y="114"/>
                </a:cubicBez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57" name="Oval 59"/>
          <p:cNvSpPr>
            <a:spLocks noChangeArrowheads="1"/>
          </p:cNvSpPr>
          <p:nvPr/>
        </p:nvSpPr>
        <p:spPr bwMode="auto">
          <a:xfrm>
            <a:off x="3287379" y="3923145"/>
            <a:ext cx="287785" cy="285730"/>
          </a:xfrm>
          <a:prstGeom prst="ellipse">
            <a:avLst/>
          </a:prstGeom>
          <a:solidFill>
            <a:srgbClr val="C00000"/>
          </a:solidFill>
          <a:ln>
            <a:noFill/>
          </a:ln>
        </p:spPr>
        <p:txBody>
          <a:bodyPr vert="horz" wrap="square" lIns="91404" tIns="45702" rIns="91404" bIns="45702" numCol="1" anchor="t" anchorCtr="0" compatLnSpc="1"/>
          <a:lstStyle/>
          <a:p>
            <a:endParaRPr lang="zh-CN" altLang="en-US" sz="1800"/>
          </a:p>
        </p:txBody>
      </p:sp>
      <p:sp>
        <p:nvSpPr>
          <p:cNvPr id="58" name="Freeform 60"/>
          <p:cNvSpPr/>
          <p:nvPr/>
        </p:nvSpPr>
        <p:spPr bwMode="auto">
          <a:xfrm>
            <a:off x="3729333" y="3923145"/>
            <a:ext cx="285731" cy="281619"/>
          </a:xfrm>
          <a:custGeom>
            <a:avLst/>
            <a:gdLst>
              <a:gd name="T0" fmla="*/ 148 w 148"/>
              <a:gd name="T1" fmla="*/ 74 h 146"/>
              <a:gd name="T2" fmla="*/ 74 w 148"/>
              <a:gd name="T3" fmla="*/ 0 h 146"/>
              <a:gd name="T4" fmla="*/ 0 w 148"/>
              <a:gd name="T5" fmla="*/ 74 h 146"/>
              <a:gd name="T6" fmla="*/ 1 w 148"/>
              <a:gd name="T7" fmla="*/ 86 h 146"/>
              <a:gd name="T8" fmla="*/ 4 w 148"/>
              <a:gd name="T9" fmla="*/ 86 h 146"/>
              <a:gd name="T10" fmla="*/ 91 w 148"/>
              <a:gd name="T11" fmla="*/ 146 h 146"/>
              <a:gd name="T12" fmla="*/ 148 w 148"/>
              <a:gd name="T13" fmla="*/ 74 h 146"/>
            </a:gdLst>
            <a:ahLst/>
            <a:cxnLst>
              <a:cxn ang="0">
                <a:pos x="T0" y="T1"/>
              </a:cxn>
              <a:cxn ang="0">
                <a:pos x="T2" y="T3"/>
              </a:cxn>
              <a:cxn ang="0">
                <a:pos x="T4" y="T5"/>
              </a:cxn>
              <a:cxn ang="0">
                <a:pos x="T6" y="T7"/>
              </a:cxn>
              <a:cxn ang="0">
                <a:pos x="T8" y="T9"/>
              </a:cxn>
              <a:cxn ang="0">
                <a:pos x="T10" y="T11"/>
              </a:cxn>
              <a:cxn ang="0">
                <a:pos x="T12" y="T13"/>
              </a:cxn>
            </a:cxnLst>
            <a:rect l="0" t="0" r="r" b="b"/>
            <a:pathLst>
              <a:path w="148" h="146">
                <a:moveTo>
                  <a:pt x="148" y="74"/>
                </a:moveTo>
                <a:cubicBezTo>
                  <a:pt x="148" y="33"/>
                  <a:pt x="115" y="0"/>
                  <a:pt x="74" y="0"/>
                </a:cubicBezTo>
                <a:cubicBezTo>
                  <a:pt x="33" y="0"/>
                  <a:pt x="0" y="33"/>
                  <a:pt x="0" y="74"/>
                </a:cubicBezTo>
                <a:cubicBezTo>
                  <a:pt x="0" y="78"/>
                  <a:pt x="1" y="82"/>
                  <a:pt x="1" y="86"/>
                </a:cubicBezTo>
                <a:cubicBezTo>
                  <a:pt x="2" y="86"/>
                  <a:pt x="3" y="86"/>
                  <a:pt x="4" y="86"/>
                </a:cubicBezTo>
                <a:cubicBezTo>
                  <a:pt x="44" y="86"/>
                  <a:pt x="78" y="111"/>
                  <a:pt x="91" y="146"/>
                </a:cubicBezTo>
                <a:cubicBezTo>
                  <a:pt x="124" y="139"/>
                  <a:pt x="148" y="109"/>
                  <a:pt x="148" y="74"/>
                </a:cubicBez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59" name="Freeform 61"/>
          <p:cNvSpPr/>
          <p:nvPr/>
        </p:nvSpPr>
        <p:spPr bwMode="auto">
          <a:xfrm>
            <a:off x="4173345" y="3923145"/>
            <a:ext cx="285731" cy="285730"/>
          </a:xfrm>
          <a:custGeom>
            <a:avLst/>
            <a:gdLst>
              <a:gd name="T0" fmla="*/ 147 w 148"/>
              <a:gd name="T1" fmla="*/ 88 h 148"/>
              <a:gd name="T2" fmla="*/ 148 w 148"/>
              <a:gd name="T3" fmla="*/ 74 h 148"/>
              <a:gd name="T4" fmla="*/ 74 w 148"/>
              <a:gd name="T5" fmla="*/ 0 h 148"/>
              <a:gd name="T6" fmla="*/ 0 w 148"/>
              <a:gd name="T7" fmla="*/ 74 h 148"/>
              <a:gd name="T8" fmla="*/ 74 w 148"/>
              <a:gd name="T9" fmla="*/ 148 h 148"/>
              <a:gd name="T10" fmla="*/ 79 w 148"/>
              <a:gd name="T11" fmla="*/ 148 h 148"/>
              <a:gd name="T12" fmla="*/ 147 w 148"/>
              <a:gd name="T13" fmla="*/ 88 h 148"/>
            </a:gdLst>
            <a:ahLst/>
            <a:cxnLst>
              <a:cxn ang="0">
                <a:pos x="T0" y="T1"/>
              </a:cxn>
              <a:cxn ang="0">
                <a:pos x="T2" y="T3"/>
              </a:cxn>
              <a:cxn ang="0">
                <a:pos x="T4" y="T5"/>
              </a:cxn>
              <a:cxn ang="0">
                <a:pos x="T6" y="T7"/>
              </a:cxn>
              <a:cxn ang="0">
                <a:pos x="T8" y="T9"/>
              </a:cxn>
              <a:cxn ang="0">
                <a:pos x="T10" y="T11"/>
              </a:cxn>
              <a:cxn ang="0">
                <a:pos x="T12" y="T13"/>
              </a:cxn>
            </a:cxnLst>
            <a:rect l="0" t="0" r="r" b="b"/>
            <a:pathLst>
              <a:path w="148" h="148">
                <a:moveTo>
                  <a:pt x="147" y="88"/>
                </a:moveTo>
                <a:cubicBezTo>
                  <a:pt x="147" y="83"/>
                  <a:pt x="148" y="79"/>
                  <a:pt x="148" y="74"/>
                </a:cubicBezTo>
                <a:cubicBezTo>
                  <a:pt x="148" y="33"/>
                  <a:pt x="115" y="0"/>
                  <a:pt x="74" y="0"/>
                </a:cubicBezTo>
                <a:cubicBezTo>
                  <a:pt x="33" y="0"/>
                  <a:pt x="0" y="33"/>
                  <a:pt x="0" y="74"/>
                </a:cubicBezTo>
                <a:cubicBezTo>
                  <a:pt x="0" y="115"/>
                  <a:pt x="33" y="148"/>
                  <a:pt x="74" y="148"/>
                </a:cubicBezTo>
                <a:cubicBezTo>
                  <a:pt x="76" y="148"/>
                  <a:pt x="77" y="148"/>
                  <a:pt x="79" y="148"/>
                </a:cubicBezTo>
                <a:cubicBezTo>
                  <a:pt x="89" y="118"/>
                  <a:pt x="115" y="95"/>
                  <a:pt x="147" y="88"/>
                </a:cubicBez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60" name="Freeform 62"/>
          <p:cNvSpPr/>
          <p:nvPr/>
        </p:nvSpPr>
        <p:spPr bwMode="auto">
          <a:xfrm>
            <a:off x="4598857" y="3923145"/>
            <a:ext cx="287785" cy="285730"/>
          </a:xfrm>
          <a:custGeom>
            <a:avLst/>
            <a:gdLst>
              <a:gd name="T0" fmla="*/ 0 w 148"/>
              <a:gd name="T1" fmla="*/ 74 h 148"/>
              <a:gd name="T2" fmla="*/ 9 w 148"/>
              <a:gd name="T3" fmla="*/ 110 h 148"/>
              <a:gd name="T4" fmla="*/ 26 w 148"/>
              <a:gd name="T5" fmla="*/ 131 h 148"/>
              <a:gd name="T6" fmla="*/ 74 w 148"/>
              <a:gd name="T7" fmla="*/ 148 h 148"/>
              <a:gd name="T8" fmla="*/ 148 w 148"/>
              <a:gd name="T9" fmla="*/ 74 h 148"/>
              <a:gd name="T10" fmla="*/ 74 w 148"/>
              <a:gd name="T11" fmla="*/ 0 h 148"/>
              <a:gd name="T12" fmla="*/ 0 w 148"/>
              <a:gd name="T13" fmla="*/ 74 h 148"/>
            </a:gdLst>
            <a:ahLst/>
            <a:cxnLst>
              <a:cxn ang="0">
                <a:pos x="T0" y="T1"/>
              </a:cxn>
              <a:cxn ang="0">
                <a:pos x="T2" y="T3"/>
              </a:cxn>
              <a:cxn ang="0">
                <a:pos x="T4" y="T5"/>
              </a:cxn>
              <a:cxn ang="0">
                <a:pos x="T6" y="T7"/>
              </a:cxn>
              <a:cxn ang="0">
                <a:pos x="T8" y="T9"/>
              </a:cxn>
              <a:cxn ang="0">
                <a:pos x="T10" y="T11"/>
              </a:cxn>
              <a:cxn ang="0">
                <a:pos x="T12" y="T13"/>
              </a:cxn>
            </a:cxnLst>
            <a:rect l="0" t="0" r="r" b="b"/>
            <a:pathLst>
              <a:path w="148" h="148">
                <a:moveTo>
                  <a:pt x="0" y="74"/>
                </a:moveTo>
                <a:cubicBezTo>
                  <a:pt x="0" y="87"/>
                  <a:pt x="3" y="99"/>
                  <a:pt x="9" y="110"/>
                </a:cubicBezTo>
                <a:cubicBezTo>
                  <a:pt x="16" y="116"/>
                  <a:pt x="21" y="123"/>
                  <a:pt x="26" y="131"/>
                </a:cubicBezTo>
                <a:cubicBezTo>
                  <a:pt x="39" y="142"/>
                  <a:pt x="56" y="148"/>
                  <a:pt x="74" y="148"/>
                </a:cubicBezTo>
                <a:cubicBezTo>
                  <a:pt x="115" y="148"/>
                  <a:pt x="148" y="115"/>
                  <a:pt x="148" y="74"/>
                </a:cubicBezTo>
                <a:cubicBezTo>
                  <a:pt x="148" y="33"/>
                  <a:pt x="115" y="0"/>
                  <a:pt x="74" y="0"/>
                </a:cubicBezTo>
                <a:cubicBezTo>
                  <a:pt x="33" y="0"/>
                  <a:pt x="0" y="33"/>
                  <a:pt x="0" y="74"/>
                </a:cubicBez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61" name="Oval 63"/>
          <p:cNvSpPr>
            <a:spLocks noChangeArrowheads="1"/>
          </p:cNvSpPr>
          <p:nvPr/>
        </p:nvSpPr>
        <p:spPr bwMode="auto">
          <a:xfrm>
            <a:off x="1299604" y="4104038"/>
            <a:ext cx="326842" cy="328897"/>
          </a:xfrm>
          <a:prstGeom prst="ellipse">
            <a:avLst/>
          </a:prstGeom>
          <a:solidFill>
            <a:srgbClr val="C00000"/>
          </a:solidFill>
          <a:ln>
            <a:noFill/>
          </a:ln>
        </p:spPr>
        <p:txBody>
          <a:bodyPr vert="horz" wrap="square" lIns="91404" tIns="45702" rIns="91404" bIns="45702" numCol="1" anchor="t" anchorCtr="0" compatLnSpc="1"/>
          <a:lstStyle/>
          <a:p>
            <a:endParaRPr lang="zh-CN" altLang="en-US" sz="1800"/>
          </a:p>
        </p:txBody>
      </p:sp>
      <p:sp>
        <p:nvSpPr>
          <p:cNvPr id="62" name="Oval 64"/>
          <p:cNvSpPr>
            <a:spLocks noChangeArrowheads="1"/>
          </p:cNvSpPr>
          <p:nvPr/>
        </p:nvSpPr>
        <p:spPr bwMode="auto">
          <a:xfrm>
            <a:off x="2058124" y="4104038"/>
            <a:ext cx="326842" cy="328897"/>
          </a:xfrm>
          <a:prstGeom prst="ellipse">
            <a:avLst/>
          </a:prstGeom>
          <a:solidFill>
            <a:srgbClr val="C00000"/>
          </a:solidFill>
          <a:ln>
            <a:noFill/>
          </a:ln>
        </p:spPr>
        <p:txBody>
          <a:bodyPr vert="horz" wrap="square" lIns="91404" tIns="45702" rIns="91404" bIns="45702" numCol="1" anchor="t" anchorCtr="0" compatLnSpc="1"/>
          <a:lstStyle/>
          <a:p>
            <a:endParaRPr lang="zh-CN" altLang="en-US" sz="1800"/>
          </a:p>
        </p:txBody>
      </p:sp>
      <p:sp>
        <p:nvSpPr>
          <p:cNvPr id="63" name="Oval 65"/>
          <p:cNvSpPr>
            <a:spLocks noChangeArrowheads="1"/>
          </p:cNvSpPr>
          <p:nvPr/>
        </p:nvSpPr>
        <p:spPr bwMode="auto">
          <a:xfrm>
            <a:off x="2814588" y="4104038"/>
            <a:ext cx="328897" cy="328897"/>
          </a:xfrm>
          <a:prstGeom prst="ellipse">
            <a:avLst/>
          </a:prstGeom>
          <a:solidFill>
            <a:srgbClr val="C00000"/>
          </a:solidFill>
          <a:ln>
            <a:noFill/>
          </a:ln>
        </p:spPr>
        <p:txBody>
          <a:bodyPr vert="horz" wrap="square" lIns="91404" tIns="45702" rIns="91404" bIns="45702" numCol="1" anchor="t" anchorCtr="0" compatLnSpc="1"/>
          <a:lstStyle/>
          <a:p>
            <a:endParaRPr lang="zh-CN" altLang="en-US" sz="1800"/>
          </a:p>
        </p:txBody>
      </p:sp>
      <p:sp>
        <p:nvSpPr>
          <p:cNvPr id="64" name="Oval 66"/>
          <p:cNvSpPr>
            <a:spLocks noChangeArrowheads="1"/>
          </p:cNvSpPr>
          <p:nvPr/>
        </p:nvSpPr>
        <p:spPr bwMode="auto">
          <a:xfrm>
            <a:off x="3575163" y="4104038"/>
            <a:ext cx="326842" cy="328897"/>
          </a:xfrm>
          <a:prstGeom prst="ellipse">
            <a:avLst/>
          </a:prstGeom>
          <a:solidFill>
            <a:srgbClr val="C00000"/>
          </a:solidFill>
          <a:ln>
            <a:noFill/>
          </a:ln>
        </p:spPr>
        <p:txBody>
          <a:bodyPr vert="horz" wrap="square" lIns="91404" tIns="45702" rIns="91404" bIns="45702" numCol="1" anchor="t" anchorCtr="0" compatLnSpc="1"/>
          <a:lstStyle/>
          <a:p>
            <a:endParaRPr lang="zh-CN" altLang="en-US" sz="1800"/>
          </a:p>
        </p:txBody>
      </p:sp>
      <p:sp>
        <p:nvSpPr>
          <p:cNvPr id="65" name="Oval 67"/>
          <p:cNvSpPr>
            <a:spLocks noChangeArrowheads="1"/>
          </p:cNvSpPr>
          <p:nvPr/>
        </p:nvSpPr>
        <p:spPr bwMode="auto">
          <a:xfrm>
            <a:off x="4331628" y="4104038"/>
            <a:ext cx="326842" cy="328897"/>
          </a:xfrm>
          <a:prstGeom prst="ellipse">
            <a:avLst/>
          </a:prstGeom>
          <a:solidFill>
            <a:srgbClr val="C00000"/>
          </a:solidFill>
          <a:ln>
            <a:noFill/>
          </a:ln>
        </p:spPr>
        <p:txBody>
          <a:bodyPr vert="horz" wrap="square" lIns="91404" tIns="45702" rIns="91404" bIns="45702" numCol="1" anchor="t" anchorCtr="0" compatLnSpc="1"/>
          <a:lstStyle/>
          <a:p>
            <a:endParaRPr lang="zh-CN" altLang="en-US" sz="1800"/>
          </a:p>
        </p:txBody>
      </p:sp>
      <p:sp>
        <p:nvSpPr>
          <p:cNvPr id="66" name="Rectangle 68"/>
          <p:cNvSpPr>
            <a:spLocks noChangeArrowheads="1"/>
          </p:cNvSpPr>
          <p:nvPr/>
        </p:nvSpPr>
        <p:spPr bwMode="auto">
          <a:xfrm>
            <a:off x="602753" y="4739222"/>
            <a:ext cx="4752568" cy="454290"/>
          </a:xfrm>
          <a:prstGeom prst="rect">
            <a:avLst/>
          </a:prstGeom>
          <a:solidFill>
            <a:srgbClr val="C00000"/>
          </a:solidFill>
          <a:ln>
            <a:noFill/>
          </a:ln>
        </p:spPr>
        <p:txBody>
          <a:bodyPr vert="horz" wrap="square" lIns="91404" tIns="45702" rIns="91404" bIns="45702" numCol="1" anchor="t" anchorCtr="0" compatLnSpc="1"/>
          <a:lstStyle/>
          <a:p>
            <a:endParaRPr lang="zh-CN" altLang="en-US" sz="1800"/>
          </a:p>
        </p:txBody>
      </p:sp>
      <p:sp>
        <p:nvSpPr>
          <p:cNvPr id="67" name="Freeform 69"/>
          <p:cNvSpPr/>
          <p:nvPr/>
        </p:nvSpPr>
        <p:spPr bwMode="auto">
          <a:xfrm>
            <a:off x="1289327" y="1883981"/>
            <a:ext cx="3381477" cy="1597208"/>
          </a:xfrm>
          <a:custGeom>
            <a:avLst/>
            <a:gdLst>
              <a:gd name="T0" fmla="*/ 286 w 1645"/>
              <a:gd name="T1" fmla="*/ 770 h 777"/>
              <a:gd name="T2" fmla="*/ 286 w 1645"/>
              <a:gd name="T3" fmla="*/ 739 h 777"/>
              <a:gd name="T4" fmla="*/ 37 w 1645"/>
              <a:gd name="T5" fmla="*/ 739 h 777"/>
              <a:gd name="T6" fmla="*/ 37 w 1645"/>
              <a:gd name="T7" fmla="*/ 38 h 777"/>
              <a:gd name="T8" fmla="*/ 1607 w 1645"/>
              <a:gd name="T9" fmla="*/ 38 h 777"/>
              <a:gd name="T10" fmla="*/ 1607 w 1645"/>
              <a:gd name="T11" fmla="*/ 739 h 777"/>
              <a:gd name="T12" fmla="*/ 396 w 1645"/>
              <a:gd name="T13" fmla="*/ 739 h 777"/>
              <a:gd name="T14" fmla="*/ 396 w 1645"/>
              <a:gd name="T15" fmla="*/ 770 h 777"/>
              <a:gd name="T16" fmla="*/ 396 w 1645"/>
              <a:gd name="T17" fmla="*/ 777 h 777"/>
              <a:gd name="T18" fmla="*/ 1645 w 1645"/>
              <a:gd name="T19" fmla="*/ 777 h 777"/>
              <a:gd name="T20" fmla="*/ 1645 w 1645"/>
              <a:gd name="T21" fmla="*/ 0 h 777"/>
              <a:gd name="T22" fmla="*/ 0 w 1645"/>
              <a:gd name="T23" fmla="*/ 0 h 777"/>
              <a:gd name="T24" fmla="*/ 0 w 1645"/>
              <a:gd name="T25" fmla="*/ 777 h 777"/>
              <a:gd name="T26" fmla="*/ 286 w 1645"/>
              <a:gd name="T27" fmla="*/ 777 h 777"/>
              <a:gd name="T28" fmla="*/ 286 w 1645"/>
              <a:gd name="T29" fmla="*/ 77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45" h="777">
                <a:moveTo>
                  <a:pt x="286" y="770"/>
                </a:moveTo>
                <a:lnTo>
                  <a:pt x="286" y="739"/>
                </a:lnTo>
                <a:lnTo>
                  <a:pt x="37" y="739"/>
                </a:lnTo>
                <a:lnTo>
                  <a:pt x="37" y="38"/>
                </a:lnTo>
                <a:lnTo>
                  <a:pt x="1607" y="38"/>
                </a:lnTo>
                <a:lnTo>
                  <a:pt x="1607" y="739"/>
                </a:lnTo>
                <a:lnTo>
                  <a:pt x="396" y="739"/>
                </a:lnTo>
                <a:lnTo>
                  <a:pt x="396" y="770"/>
                </a:lnTo>
                <a:lnTo>
                  <a:pt x="396" y="777"/>
                </a:lnTo>
                <a:lnTo>
                  <a:pt x="1645" y="777"/>
                </a:lnTo>
                <a:lnTo>
                  <a:pt x="1645" y="0"/>
                </a:lnTo>
                <a:lnTo>
                  <a:pt x="0" y="0"/>
                </a:lnTo>
                <a:lnTo>
                  <a:pt x="0" y="777"/>
                </a:lnTo>
                <a:lnTo>
                  <a:pt x="286" y="777"/>
                </a:lnTo>
                <a:lnTo>
                  <a:pt x="286" y="77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zh-CN" altLang="en-US" sz="1800"/>
          </a:p>
        </p:txBody>
      </p:sp>
      <p:sp>
        <p:nvSpPr>
          <p:cNvPr id="68" name="Freeform 70"/>
          <p:cNvSpPr/>
          <p:nvPr/>
        </p:nvSpPr>
        <p:spPr bwMode="auto">
          <a:xfrm>
            <a:off x="1803229" y="3078290"/>
            <a:ext cx="540626" cy="791410"/>
          </a:xfrm>
          <a:custGeom>
            <a:avLst/>
            <a:gdLst>
              <a:gd name="T0" fmla="*/ 147 w 279"/>
              <a:gd name="T1" fmla="*/ 86 h 409"/>
              <a:gd name="T2" fmla="*/ 274 w 279"/>
              <a:gd name="T3" fmla="*/ 26 h 409"/>
              <a:gd name="T4" fmla="*/ 252 w 279"/>
              <a:gd name="T5" fmla="*/ 6 h 409"/>
              <a:gd name="T6" fmla="*/ 144 w 279"/>
              <a:gd name="T7" fmla="*/ 56 h 409"/>
              <a:gd name="T8" fmla="*/ 132 w 279"/>
              <a:gd name="T9" fmla="*/ 58 h 409"/>
              <a:gd name="T10" fmla="*/ 130 w 279"/>
              <a:gd name="T11" fmla="*/ 58 h 409"/>
              <a:gd name="T12" fmla="*/ 61 w 279"/>
              <a:gd name="T13" fmla="*/ 58 h 409"/>
              <a:gd name="T14" fmla="*/ 15 w 279"/>
              <a:gd name="T15" fmla="*/ 84 h 409"/>
              <a:gd name="T16" fmla="*/ 0 w 279"/>
              <a:gd name="T17" fmla="*/ 116 h 409"/>
              <a:gd name="T18" fmla="*/ 1 w 279"/>
              <a:gd name="T19" fmla="*/ 124 h 409"/>
              <a:gd name="T20" fmla="*/ 35 w 279"/>
              <a:gd name="T21" fmla="*/ 151 h 409"/>
              <a:gd name="T22" fmla="*/ 104 w 279"/>
              <a:gd name="T23" fmla="*/ 154 h 409"/>
              <a:gd name="T24" fmla="*/ 101 w 279"/>
              <a:gd name="T25" fmla="*/ 124 h 409"/>
              <a:gd name="T26" fmla="*/ 36 w 279"/>
              <a:gd name="T27" fmla="*/ 120 h 409"/>
              <a:gd name="T28" fmla="*/ 30 w 279"/>
              <a:gd name="T29" fmla="*/ 116 h 409"/>
              <a:gd name="T30" fmla="*/ 30 w 279"/>
              <a:gd name="T31" fmla="*/ 116 h 409"/>
              <a:gd name="T32" fmla="*/ 46 w 279"/>
              <a:gd name="T33" fmla="*/ 96 h 409"/>
              <a:gd name="T34" fmla="*/ 73 w 279"/>
              <a:gd name="T35" fmla="*/ 121 h 409"/>
              <a:gd name="T36" fmla="*/ 89 w 279"/>
              <a:gd name="T37" fmla="*/ 121 h 409"/>
              <a:gd name="T38" fmla="*/ 78 w 279"/>
              <a:gd name="T39" fmla="*/ 86 h 409"/>
              <a:gd name="T40" fmla="*/ 115 w 279"/>
              <a:gd name="T41" fmla="*/ 86 h 409"/>
              <a:gd name="T42" fmla="*/ 104 w 279"/>
              <a:gd name="T43" fmla="*/ 120 h 409"/>
              <a:gd name="T44" fmla="*/ 104 w 279"/>
              <a:gd name="T45" fmla="*/ 158 h 409"/>
              <a:gd name="T46" fmla="*/ 104 w 279"/>
              <a:gd name="T47" fmla="*/ 171 h 409"/>
              <a:gd name="T48" fmla="*/ 89 w 279"/>
              <a:gd name="T49" fmla="*/ 159 h 409"/>
              <a:gd name="T50" fmla="*/ 46 w 279"/>
              <a:gd name="T51" fmla="*/ 157 h 409"/>
              <a:gd name="T52" fmla="*/ 46 w 279"/>
              <a:gd name="T53" fmla="*/ 201 h 409"/>
              <a:gd name="T54" fmla="*/ 69 w 279"/>
              <a:gd name="T55" fmla="*/ 409 h 409"/>
              <a:gd name="T56" fmla="*/ 92 w 279"/>
              <a:gd name="T57" fmla="*/ 216 h 409"/>
              <a:gd name="T58" fmla="*/ 101 w 279"/>
              <a:gd name="T59" fmla="*/ 385 h 409"/>
              <a:gd name="T60" fmla="*/ 147 w 279"/>
              <a:gd name="T61" fmla="*/ 385 h 409"/>
              <a:gd name="T62" fmla="*/ 147 w 279"/>
              <a:gd name="T63" fmla="*/ 16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9" h="409">
                <a:moveTo>
                  <a:pt x="147" y="165"/>
                </a:moveTo>
                <a:cubicBezTo>
                  <a:pt x="147" y="86"/>
                  <a:pt x="147" y="86"/>
                  <a:pt x="147" y="86"/>
                </a:cubicBezTo>
                <a:cubicBezTo>
                  <a:pt x="157" y="84"/>
                  <a:pt x="170" y="81"/>
                  <a:pt x="185" y="77"/>
                </a:cubicBezTo>
                <a:cubicBezTo>
                  <a:pt x="214" y="68"/>
                  <a:pt x="248" y="54"/>
                  <a:pt x="274" y="26"/>
                </a:cubicBezTo>
                <a:cubicBezTo>
                  <a:pt x="279" y="20"/>
                  <a:pt x="279" y="11"/>
                  <a:pt x="273" y="5"/>
                </a:cubicBezTo>
                <a:cubicBezTo>
                  <a:pt x="267" y="0"/>
                  <a:pt x="257" y="0"/>
                  <a:pt x="252" y="6"/>
                </a:cubicBezTo>
                <a:cubicBezTo>
                  <a:pt x="233" y="27"/>
                  <a:pt x="202" y="40"/>
                  <a:pt x="177" y="48"/>
                </a:cubicBezTo>
                <a:cubicBezTo>
                  <a:pt x="164" y="52"/>
                  <a:pt x="152" y="54"/>
                  <a:pt x="144" y="56"/>
                </a:cubicBezTo>
                <a:cubicBezTo>
                  <a:pt x="140" y="57"/>
                  <a:pt x="136" y="57"/>
                  <a:pt x="134" y="57"/>
                </a:cubicBezTo>
                <a:cubicBezTo>
                  <a:pt x="133" y="57"/>
                  <a:pt x="132" y="58"/>
                  <a:pt x="132" y="58"/>
                </a:cubicBezTo>
                <a:cubicBezTo>
                  <a:pt x="131" y="58"/>
                  <a:pt x="131" y="58"/>
                  <a:pt x="131" y="58"/>
                </a:cubicBezTo>
                <a:cubicBezTo>
                  <a:pt x="131" y="58"/>
                  <a:pt x="131" y="58"/>
                  <a:pt x="130" y="58"/>
                </a:cubicBezTo>
                <a:cubicBezTo>
                  <a:pt x="62" y="58"/>
                  <a:pt x="62" y="58"/>
                  <a:pt x="62" y="58"/>
                </a:cubicBezTo>
                <a:cubicBezTo>
                  <a:pt x="62" y="58"/>
                  <a:pt x="61" y="58"/>
                  <a:pt x="61" y="58"/>
                </a:cubicBezTo>
                <a:cubicBezTo>
                  <a:pt x="53" y="58"/>
                  <a:pt x="47" y="60"/>
                  <a:pt x="41" y="63"/>
                </a:cubicBezTo>
                <a:cubicBezTo>
                  <a:pt x="32" y="68"/>
                  <a:pt x="22" y="75"/>
                  <a:pt x="15" y="84"/>
                </a:cubicBezTo>
                <a:cubicBezTo>
                  <a:pt x="11" y="88"/>
                  <a:pt x="8" y="93"/>
                  <a:pt x="5" y="98"/>
                </a:cubicBezTo>
                <a:cubicBezTo>
                  <a:pt x="2" y="103"/>
                  <a:pt x="0" y="109"/>
                  <a:pt x="0" y="116"/>
                </a:cubicBezTo>
                <a:cubicBezTo>
                  <a:pt x="0" y="119"/>
                  <a:pt x="1" y="121"/>
                  <a:pt x="1" y="124"/>
                </a:cubicBezTo>
                <a:cubicBezTo>
                  <a:pt x="1" y="124"/>
                  <a:pt x="1" y="124"/>
                  <a:pt x="1" y="124"/>
                </a:cubicBezTo>
                <a:cubicBezTo>
                  <a:pt x="3" y="129"/>
                  <a:pt x="6" y="135"/>
                  <a:pt x="10" y="139"/>
                </a:cubicBezTo>
                <a:cubicBezTo>
                  <a:pt x="16" y="145"/>
                  <a:pt x="25" y="149"/>
                  <a:pt x="35" y="151"/>
                </a:cubicBezTo>
                <a:cubicBezTo>
                  <a:pt x="46" y="154"/>
                  <a:pt x="58" y="155"/>
                  <a:pt x="74" y="155"/>
                </a:cubicBezTo>
                <a:cubicBezTo>
                  <a:pt x="83" y="155"/>
                  <a:pt x="93" y="155"/>
                  <a:pt x="104" y="154"/>
                </a:cubicBezTo>
                <a:cubicBezTo>
                  <a:pt x="112" y="153"/>
                  <a:pt x="118" y="146"/>
                  <a:pt x="118" y="138"/>
                </a:cubicBezTo>
                <a:cubicBezTo>
                  <a:pt x="117" y="129"/>
                  <a:pt x="110" y="123"/>
                  <a:pt x="101" y="124"/>
                </a:cubicBezTo>
                <a:cubicBezTo>
                  <a:pt x="91" y="125"/>
                  <a:pt x="82" y="125"/>
                  <a:pt x="74" y="125"/>
                </a:cubicBezTo>
                <a:cubicBezTo>
                  <a:pt x="55" y="125"/>
                  <a:pt x="43" y="123"/>
                  <a:pt x="36" y="120"/>
                </a:cubicBezTo>
                <a:cubicBezTo>
                  <a:pt x="33" y="119"/>
                  <a:pt x="32" y="118"/>
                  <a:pt x="31" y="117"/>
                </a:cubicBezTo>
                <a:cubicBezTo>
                  <a:pt x="30" y="116"/>
                  <a:pt x="30" y="116"/>
                  <a:pt x="30" y="116"/>
                </a:cubicBezTo>
                <a:cubicBezTo>
                  <a:pt x="30" y="116"/>
                  <a:pt x="30" y="116"/>
                  <a:pt x="30" y="116"/>
                </a:cubicBezTo>
                <a:cubicBezTo>
                  <a:pt x="30" y="116"/>
                  <a:pt x="30" y="116"/>
                  <a:pt x="30" y="116"/>
                </a:cubicBezTo>
                <a:cubicBezTo>
                  <a:pt x="30" y="115"/>
                  <a:pt x="31" y="113"/>
                  <a:pt x="33" y="109"/>
                </a:cubicBezTo>
                <a:cubicBezTo>
                  <a:pt x="36" y="105"/>
                  <a:pt x="41" y="100"/>
                  <a:pt x="46" y="96"/>
                </a:cubicBezTo>
                <a:cubicBezTo>
                  <a:pt x="46" y="119"/>
                  <a:pt x="46" y="119"/>
                  <a:pt x="46" y="119"/>
                </a:cubicBezTo>
                <a:cubicBezTo>
                  <a:pt x="51" y="120"/>
                  <a:pt x="60" y="121"/>
                  <a:pt x="73" y="121"/>
                </a:cubicBezTo>
                <a:cubicBezTo>
                  <a:pt x="74" y="121"/>
                  <a:pt x="74" y="121"/>
                  <a:pt x="74" y="121"/>
                </a:cubicBezTo>
                <a:cubicBezTo>
                  <a:pt x="79" y="121"/>
                  <a:pt x="84" y="121"/>
                  <a:pt x="89" y="121"/>
                </a:cubicBezTo>
                <a:cubicBezTo>
                  <a:pt x="89" y="103"/>
                  <a:pt x="89" y="103"/>
                  <a:pt x="89" y="103"/>
                </a:cubicBezTo>
                <a:cubicBezTo>
                  <a:pt x="83" y="100"/>
                  <a:pt x="78" y="94"/>
                  <a:pt x="78" y="86"/>
                </a:cubicBezTo>
                <a:cubicBezTo>
                  <a:pt x="78" y="76"/>
                  <a:pt x="86" y="68"/>
                  <a:pt x="96" y="68"/>
                </a:cubicBezTo>
                <a:cubicBezTo>
                  <a:pt x="107" y="68"/>
                  <a:pt x="115" y="76"/>
                  <a:pt x="115" y="86"/>
                </a:cubicBezTo>
                <a:cubicBezTo>
                  <a:pt x="115" y="94"/>
                  <a:pt x="110" y="100"/>
                  <a:pt x="104" y="103"/>
                </a:cubicBezTo>
                <a:cubicBezTo>
                  <a:pt x="104" y="120"/>
                  <a:pt x="104" y="120"/>
                  <a:pt x="104" y="120"/>
                </a:cubicBezTo>
                <a:cubicBezTo>
                  <a:pt x="113" y="121"/>
                  <a:pt x="121" y="128"/>
                  <a:pt x="121" y="137"/>
                </a:cubicBezTo>
                <a:cubicBezTo>
                  <a:pt x="122" y="148"/>
                  <a:pt x="115" y="157"/>
                  <a:pt x="104" y="158"/>
                </a:cubicBezTo>
                <a:cubicBezTo>
                  <a:pt x="104" y="158"/>
                  <a:pt x="104" y="158"/>
                  <a:pt x="104" y="158"/>
                </a:cubicBezTo>
                <a:cubicBezTo>
                  <a:pt x="104" y="171"/>
                  <a:pt x="104" y="171"/>
                  <a:pt x="104" y="171"/>
                </a:cubicBezTo>
                <a:cubicBezTo>
                  <a:pt x="89" y="171"/>
                  <a:pt x="89" y="171"/>
                  <a:pt x="89" y="171"/>
                </a:cubicBezTo>
                <a:cubicBezTo>
                  <a:pt x="89" y="159"/>
                  <a:pt x="89" y="159"/>
                  <a:pt x="89" y="159"/>
                </a:cubicBezTo>
                <a:cubicBezTo>
                  <a:pt x="84" y="159"/>
                  <a:pt x="79" y="159"/>
                  <a:pt x="74" y="159"/>
                </a:cubicBezTo>
                <a:cubicBezTo>
                  <a:pt x="63" y="159"/>
                  <a:pt x="54" y="158"/>
                  <a:pt x="46" y="157"/>
                </a:cubicBezTo>
                <a:cubicBezTo>
                  <a:pt x="46" y="165"/>
                  <a:pt x="46" y="165"/>
                  <a:pt x="46" y="165"/>
                </a:cubicBezTo>
                <a:cubicBezTo>
                  <a:pt x="46" y="201"/>
                  <a:pt x="46" y="201"/>
                  <a:pt x="46" y="201"/>
                </a:cubicBezTo>
                <a:cubicBezTo>
                  <a:pt x="46" y="385"/>
                  <a:pt x="46" y="385"/>
                  <a:pt x="46" y="385"/>
                </a:cubicBezTo>
                <a:cubicBezTo>
                  <a:pt x="46" y="398"/>
                  <a:pt x="56" y="409"/>
                  <a:pt x="69" y="409"/>
                </a:cubicBezTo>
                <a:cubicBezTo>
                  <a:pt x="82" y="409"/>
                  <a:pt x="92" y="398"/>
                  <a:pt x="92" y="385"/>
                </a:cubicBezTo>
                <a:cubicBezTo>
                  <a:pt x="92" y="216"/>
                  <a:pt x="92" y="216"/>
                  <a:pt x="92" y="216"/>
                </a:cubicBezTo>
                <a:cubicBezTo>
                  <a:pt x="101" y="216"/>
                  <a:pt x="101" y="216"/>
                  <a:pt x="101" y="216"/>
                </a:cubicBezTo>
                <a:cubicBezTo>
                  <a:pt x="101" y="385"/>
                  <a:pt x="101" y="385"/>
                  <a:pt x="101" y="385"/>
                </a:cubicBezTo>
                <a:cubicBezTo>
                  <a:pt x="101" y="398"/>
                  <a:pt x="111" y="409"/>
                  <a:pt x="124" y="409"/>
                </a:cubicBezTo>
                <a:cubicBezTo>
                  <a:pt x="137" y="409"/>
                  <a:pt x="147" y="398"/>
                  <a:pt x="147" y="385"/>
                </a:cubicBezTo>
                <a:cubicBezTo>
                  <a:pt x="147" y="201"/>
                  <a:pt x="147" y="201"/>
                  <a:pt x="147" y="201"/>
                </a:cubicBezTo>
                <a:lnTo>
                  <a:pt x="147" y="165"/>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zh-CN" altLang="en-US" sz="1800"/>
          </a:p>
        </p:txBody>
      </p:sp>
      <p:sp>
        <p:nvSpPr>
          <p:cNvPr id="69" name="Oval 71"/>
          <p:cNvSpPr>
            <a:spLocks noChangeArrowheads="1"/>
          </p:cNvSpPr>
          <p:nvPr/>
        </p:nvSpPr>
        <p:spPr bwMode="auto">
          <a:xfrm>
            <a:off x="1908064" y="3004289"/>
            <a:ext cx="164449" cy="164449"/>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zh-CN" altLang="en-US" sz="1800"/>
          </a:p>
        </p:txBody>
      </p:sp>
      <p:sp>
        <p:nvSpPr>
          <p:cNvPr id="5" name="文本框 4"/>
          <p:cNvSpPr txBox="1"/>
          <p:nvPr/>
        </p:nvSpPr>
        <p:spPr>
          <a:xfrm>
            <a:off x="2442522" y="2321281"/>
            <a:ext cx="1980029" cy="523220"/>
          </a:xfrm>
          <a:prstGeom prst="rect">
            <a:avLst/>
          </a:prstGeom>
          <a:noFill/>
        </p:spPr>
        <p:txBody>
          <a:bodyPr wrap="none" rtlCol="0">
            <a:spAutoFit/>
          </a:bodyPr>
          <a:lstStyle/>
          <a:p>
            <a:r>
              <a:rPr lang="zh-CN" altLang="en-US" sz="2800" b="1" dirty="0">
                <a:solidFill>
                  <a:srgbClr val="C00000"/>
                </a:solidFill>
                <a:latin typeface="+mj-ea"/>
                <a:ea typeface="方正中雅宋_GBK" panose="02000000000000000000" pitchFamily="2" charset="-122"/>
              </a:rPr>
              <a:t>宪法的作用</a:t>
            </a:r>
            <a:endParaRPr lang="zh-CN" altLang="en-US" sz="2800" b="1" dirty="0">
              <a:solidFill>
                <a:srgbClr val="C00000"/>
              </a:solidFill>
              <a:latin typeface="+mj-ea"/>
              <a:ea typeface="方正中雅宋_GBK" panose="02000000000000000000" pitchFamily="2" charset="-122"/>
            </a:endParaRPr>
          </a:p>
        </p:txBody>
      </p:sp>
      <p:sp>
        <p:nvSpPr>
          <p:cNvPr id="70" name="箭头: 右 6"/>
          <p:cNvSpPr/>
          <p:nvPr/>
        </p:nvSpPr>
        <p:spPr>
          <a:xfrm>
            <a:off x="4916955" y="3086513"/>
            <a:ext cx="724617" cy="82565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latin typeface="思源黑体 CN Medium" panose="020B0600000000000000" pitchFamily="34" charset="-122"/>
              <a:ea typeface="思源黑体 CN Medium" panose="020B0600000000000000" pitchFamily="34" charset="-122"/>
            </a:endParaRPr>
          </a:p>
        </p:txBody>
      </p:sp>
      <p:sp>
        <p:nvSpPr>
          <p:cNvPr id="71" name="矩形 70"/>
          <p:cNvSpPr/>
          <p:nvPr/>
        </p:nvSpPr>
        <p:spPr>
          <a:xfrm>
            <a:off x="6030331" y="1597362"/>
            <a:ext cx="745183" cy="64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思源黑体 CN Medium" panose="020B0600000000000000" pitchFamily="34" charset="-122"/>
                <a:ea typeface="思源黑体 CN Medium" panose="020B0600000000000000" pitchFamily="34" charset="-122"/>
              </a:rPr>
              <a:t>第一</a:t>
            </a:r>
            <a:endParaRPr lang="zh-CN" altLang="en-US" sz="2000" dirty="0">
              <a:solidFill>
                <a:schemeClr val="bg1"/>
              </a:solidFill>
              <a:latin typeface="思源黑体 CN Medium" panose="020B0600000000000000" pitchFamily="34" charset="-122"/>
              <a:ea typeface="思源黑体 CN Medium" panose="020B0600000000000000" pitchFamily="34" charset="-122"/>
            </a:endParaRPr>
          </a:p>
        </p:txBody>
      </p:sp>
      <p:sp>
        <p:nvSpPr>
          <p:cNvPr id="72" name="矩形 71"/>
          <p:cNvSpPr/>
          <p:nvPr/>
        </p:nvSpPr>
        <p:spPr>
          <a:xfrm>
            <a:off x="6030331" y="2386779"/>
            <a:ext cx="745183" cy="64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思源黑体 CN Medium" panose="020B0600000000000000" pitchFamily="34" charset="-122"/>
                <a:ea typeface="思源黑体 CN Medium" panose="020B0600000000000000" pitchFamily="34" charset="-122"/>
              </a:rPr>
              <a:t>第二</a:t>
            </a:r>
            <a:endParaRPr lang="zh-CN" altLang="en-US" sz="2000" dirty="0">
              <a:solidFill>
                <a:schemeClr val="bg1"/>
              </a:solidFill>
              <a:latin typeface="思源黑体 CN Medium" panose="020B0600000000000000" pitchFamily="34" charset="-122"/>
              <a:ea typeface="思源黑体 CN Medium" panose="020B0600000000000000" pitchFamily="34" charset="-122"/>
            </a:endParaRPr>
          </a:p>
        </p:txBody>
      </p:sp>
      <p:sp>
        <p:nvSpPr>
          <p:cNvPr id="73" name="矩形 72"/>
          <p:cNvSpPr/>
          <p:nvPr/>
        </p:nvSpPr>
        <p:spPr>
          <a:xfrm>
            <a:off x="6033269" y="3176196"/>
            <a:ext cx="745183" cy="64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思源黑体 CN Medium" panose="020B0600000000000000" pitchFamily="34" charset="-122"/>
                <a:ea typeface="思源黑体 CN Medium" panose="020B0600000000000000" pitchFamily="34" charset="-122"/>
              </a:rPr>
              <a:t>第三</a:t>
            </a:r>
            <a:endParaRPr lang="zh-CN" altLang="en-US" sz="2000" dirty="0">
              <a:solidFill>
                <a:schemeClr val="bg1"/>
              </a:solidFill>
              <a:latin typeface="思源黑体 CN Medium" panose="020B0600000000000000" pitchFamily="34" charset="-122"/>
              <a:ea typeface="思源黑体 CN Medium" panose="020B0600000000000000" pitchFamily="34" charset="-122"/>
            </a:endParaRPr>
          </a:p>
        </p:txBody>
      </p:sp>
      <p:sp>
        <p:nvSpPr>
          <p:cNvPr id="74" name="矩形 73"/>
          <p:cNvSpPr/>
          <p:nvPr/>
        </p:nvSpPr>
        <p:spPr>
          <a:xfrm>
            <a:off x="6942568" y="1597362"/>
            <a:ext cx="4303860" cy="648000"/>
          </a:xfrm>
          <a:prstGeom prst="rect">
            <a:avLst/>
          </a:prstGeom>
          <a:solidFill>
            <a:srgbClr val="C000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latin typeface="微软雅黑" panose="020B0503020204020204" pitchFamily="34" charset="-122"/>
                <a:ea typeface="微软雅黑" panose="020B0503020204020204" pitchFamily="34" charset="-122"/>
              </a:rPr>
              <a:t>宪法对统治权的作用</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75" name="矩形 74"/>
          <p:cNvSpPr/>
          <p:nvPr/>
        </p:nvSpPr>
        <p:spPr>
          <a:xfrm>
            <a:off x="6942568" y="2386779"/>
            <a:ext cx="4303860" cy="648000"/>
          </a:xfrm>
          <a:prstGeom prst="rect">
            <a:avLst/>
          </a:prstGeom>
          <a:solidFill>
            <a:srgbClr val="C000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latin typeface="微软雅黑" panose="020B0503020204020204" pitchFamily="34" charset="-122"/>
                <a:ea typeface="微软雅黑" panose="020B0503020204020204" pitchFamily="34" charset="-122"/>
              </a:rPr>
              <a:t>宪法对法制的作用</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78" name="矩形 77"/>
          <p:cNvSpPr/>
          <p:nvPr/>
        </p:nvSpPr>
        <p:spPr>
          <a:xfrm>
            <a:off x="6945506" y="3176196"/>
            <a:ext cx="4303860" cy="648000"/>
          </a:xfrm>
          <a:prstGeom prst="rect">
            <a:avLst/>
          </a:prstGeom>
          <a:solidFill>
            <a:srgbClr val="C000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spcBef>
                <a:spcPts val="1200"/>
              </a:spcBef>
            </a:pPr>
            <a:r>
              <a:rPr lang="zh-CN" altLang="en-US" sz="2400" b="1" dirty="0">
                <a:solidFill>
                  <a:schemeClr val="bg1"/>
                </a:solidFill>
                <a:latin typeface="微软雅黑" panose="020B0503020204020204" pitchFamily="34" charset="-122"/>
                <a:ea typeface="微软雅黑" panose="020B0503020204020204" pitchFamily="34" charset="-122"/>
              </a:rPr>
              <a:t>宪法对公民权利的保障作用</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pic>
        <p:nvPicPr>
          <p:cNvPr id="82" name="图片 81"/>
          <p:cNvPicPr>
            <a:picLocks noChangeAspect="1"/>
          </p:cNvPicPr>
          <p:nvPr/>
        </p:nvPicPr>
        <p:blipFill rotWithShape="1">
          <a:blip r:embed="rId1">
            <a:extLst>
              <a:ext uri="{BEBA8EAE-BF5A-486C-A8C5-ECC9F3942E4B}">
                <a14:imgProps xmlns:a14="http://schemas.microsoft.com/office/drawing/2010/main">
                  <a14:imgLayer r:embed="rId2">
                    <a14:imgEffect>
                      <a14:saturation sat="300000"/>
                    </a14:imgEffect>
                  </a14:imgLayer>
                </a14:imgProps>
              </a:ext>
            </a:extLst>
          </a:blip>
          <a:srcRect l="17568" t="9542" r="12358" b="8664"/>
          <a:stretch>
            <a:fillRect/>
          </a:stretch>
        </p:blipFill>
        <p:spPr>
          <a:xfrm>
            <a:off x="1640118" y="2245362"/>
            <a:ext cx="700340" cy="700339"/>
          </a:xfrm>
          <a:prstGeom prst="ellipse">
            <a:avLst/>
          </a:prstGeom>
        </p:spPr>
      </p:pic>
      <p:sp>
        <p:nvSpPr>
          <p:cNvPr id="76" name="矩形 75"/>
          <p:cNvSpPr/>
          <p:nvPr/>
        </p:nvSpPr>
        <p:spPr>
          <a:xfrm>
            <a:off x="6030331" y="3965613"/>
            <a:ext cx="745183" cy="64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思源黑体 CN Medium" panose="020B0600000000000000" pitchFamily="34" charset="-122"/>
                <a:ea typeface="思源黑体 CN Medium" panose="020B0600000000000000" pitchFamily="34" charset="-122"/>
              </a:rPr>
              <a:t>第四</a:t>
            </a:r>
            <a:endParaRPr lang="zh-CN" altLang="en-US" sz="2000" dirty="0">
              <a:solidFill>
                <a:schemeClr val="bg1"/>
              </a:solidFill>
              <a:latin typeface="思源黑体 CN Medium" panose="020B0600000000000000" pitchFamily="34" charset="-122"/>
              <a:ea typeface="思源黑体 CN Medium" panose="020B0600000000000000" pitchFamily="34" charset="-122"/>
            </a:endParaRPr>
          </a:p>
        </p:txBody>
      </p:sp>
      <p:sp>
        <p:nvSpPr>
          <p:cNvPr id="77" name="矩形 76"/>
          <p:cNvSpPr/>
          <p:nvPr/>
        </p:nvSpPr>
        <p:spPr>
          <a:xfrm>
            <a:off x="6030331" y="4755030"/>
            <a:ext cx="745183" cy="64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思源黑体 CN Medium" panose="020B0600000000000000" pitchFamily="34" charset="-122"/>
                <a:ea typeface="思源黑体 CN Medium" panose="020B0600000000000000" pitchFamily="34" charset="-122"/>
              </a:rPr>
              <a:t>第五</a:t>
            </a:r>
            <a:endParaRPr lang="zh-CN" altLang="en-US" sz="2000" dirty="0">
              <a:solidFill>
                <a:schemeClr val="bg1"/>
              </a:solidFill>
              <a:latin typeface="思源黑体 CN Medium" panose="020B0600000000000000" pitchFamily="34" charset="-122"/>
              <a:ea typeface="思源黑体 CN Medium" panose="020B0600000000000000" pitchFamily="34" charset="-122"/>
            </a:endParaRPr>
          </a:p>
        </p:txBody>
      </p:sp>
      <p:sp>
        <p:nvSpPr>
          <p:cNvPr id="79" name="矩形 78"/>
          <p:cNvSpPr/>
          <p:nvPr/>
        </p:nvSpPr>
        <p:spPr>
          <a:xfrm>
            <a:off x="6942568" y="3965613"/>
            <a:ext cx="4303860" cy="648000"/>
          </a:xfrm>
          <a:prstGeom prst="rect">
            <a:avLst/>
          </a:prstGeom>
          <a:solidFill>
            <a:srgbClr val="C000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400" b="1" dirty="0">
                <a:solidFill>
                  <a:schemeClr val="bg1"/>
                </a:solidFill>
                <a:latin typeface="微软雅黑" panose="020B0503020204020204" pitchFamily="34" charset="-122"/>
                <a:ea typeface="微软雅黑" panose="020B0503020204020204" pitchFamily="34" charset="-122"/>
              </a:rPr>
              <a:t>宪法对政治制度的作用</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80" name="矩形 79"/>
          <p:cNvSpPr/>
          <p:nvPr/>
        </p:nvSpPr>
        <p:spPr>
          <a:xfrm>
            <a:off x="6942568" y="4755030"/>
            <a:ext cx="4303860" cy="648000"/>
          </a:xfrm>
          <a:prstGeom prst="rect">
            <a:avLst/>
          </a:prstGeom>
          <a:solidFill>
            <a:srgbClr val="C000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spcBef>
                <a:spcPts val="1200"/>
              </a:spcBef>
            </a:pPr>
            <a:r>
              <a:rPr lang="zh-CN" altLang="en-US" sz="2400" b="1" dirty="0">
                <a:solidFill>
                  <a:schemeClr val="bg1"/>
                </a:solidFill>
                <a:latin typeface="微软雅黑" panose="020B0503020204020204" pitchFamily="34" charset="-122"/>
                <a:ea typeface="微软雅黑" panose="020B0503020204020204" pitchFamily="34" charset="-122"/>
              </a:rPr>
              <a:t>宪法对社会经济的作用</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600" advTm="5655">
        <p14:pan/>
      </p:transition>
    </mc:Choice>
    <mc:Fallback>
      <p:transition spd="med" advTm="5655">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任意多边形 2"/>
          <p:cNvSpPr/>
          <p:nvPr/>
        </p:nvSpPr>
        <p:spPr>
          <a:xfrm rot="18900000" flipH="1">
            <a:off x="4342898" y="1351528"/>
            <a:ext cx="208448" cy="208448"/>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E60000"/>
          </a:solidFill>
          <a:ln w="25400" cap="flat" cmpd="sng" algn="ctr">
            <a:noFill/>
            <a:prstDash val="solid"/>
          </a:ln>
          <a:effectLst/>
        </p:spPr>
        <p:txBody>
          <a:bodyPr lIns="68596" tIns="34298" rIns="68596" bIns="34298" rtlCol="0" anchor="ctr"/>
          <a:lstStyle/>
          <a:p>
            <a:pPr algn="ctr" defTabSz="914400" fontAlgn="auto">
              <a:spcBef>
                <a:spcPts val="0"/>
              </a:spcBef>
              <a:spcAft>
                <a:spcPts val="0"/>
              </a:spcAft>
              <a:defRPr/>
            </a:pPr>
            <a:endParaRPr lang="zh-CN" altLang="en-US" b="1" kern="0">
              <a:solidFill>
                <a:sysClr val="window" lastClr="FFFFFF"/>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3751010" y="1133893"/>
            <a:ext cx="629517" cy="629514"/>
            <a:chOff x="5613944" y="2348233"/>
            <a:chExt cx="920788" cy="920788"/>
          </a:xfrm>
          <a:solidFill>
            <a:srgbClr val="E60000"/>
          </a:solidFill>
        </p:grpSpPr>
        <p:sp>
          <p:nvSpPr>
            <p:cNvPr id="38" name="椭圆 37"/>
            <p:cNvSpPr/>
            <p:nvPr/>
          </p:nvSpPr>
          <p:spPr>
            <a:xfrm flipH="1">
              <a:off x="5613944" y="2348233"/>
              <a:ext cx="920788" cy="920788"/>
            </a:xfrm>
            <a:prstGeom prst="ellipse">
              <a:avLst/>
            </a:prstGeom>
            <a:grp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2000" b="1" kern="0">
                <a:gradFill>
                  <a:gsLst>
                    <a:gs pos="100000">
                      <a:schemeClr val="bg1"/>
                    </a:gs>
                    <a:gs pos="0">
                      <a:schemeClr val="bg1">
                        <a:lumMod val="95000"/>
                      </a:schemeClr>
                    </a:gs>
                  </a:gsLst>
                  <a:path path="circle">
                    <a:fillToRect l="100000" b="100000"/>
                  </a:path>
                </a:gradFill>
                <a:latin typeface="微软雅黑" panose="020B0503020204020204" pitchFamily="34" charset="-122"/>
                <a:ea typeface="微软雅黑" panose="020B0503020204020204" pitchFamily="34" charset="-122"/>
              </a:endParaRPr>
            </a:p>
          </p:txBody>
        </p:sp>
        <p:sp>
          <p:nvSpPr>
            <p:cNvPr id="39" name="TextBox 20"/>
            <p:cNvSpPr txBox="1"/>
            <p:nvPr/>
          </p:nvSpPr>
          <p:spPr>
            <a:xfrm>
              <a:off x="5747054" y="2470132"/>
              <a:ext cx="654574" cy="670287"/>
            </a:xfrm>
            <a:prstGeom prst="rect">
              <a:avLst/>
            </a:prstGeom>
            <a:grpFill/>
          </p:spPr>
          <p:txBody>
            <a:bodyPr wrap="none" lIns="0" tIns="0" rIns="0" bIns="0" rtlCol="0">
              <a:spAutoFit/>
            </a:bodyPr>
            <a:lstStyle/>
            <a:p>
              <a:pPr algn="ctr" defTabSz="914400" fontAlgn="auto">
                <a:spcBef>
                  <a:spcPts val="0"/>
                </a:spcBef>
                <a:spcAft>
                  <a:spcPts val="0"/>
                </a:spcAft>
                <a:defRPr/>
              </a:pPr>
              <a:r>
                <a:rPr lang="en-US" altLang="zh-CN" sz="3200" kern="0" dirty="0">
                  <a:gradFill>
                    <a:gsLst>
                      <a:gs pos="100000">
                        <a:schemeClr val="bg1"/>
                      </a:gs>
                      <a:gs pos="0">
                        <a:schemeClr val="bg1">
                          <a:lumMod val="95000"/>
                        </a:schemeClr>
                      </a:gs>
                    </a:gsLst>
                    <a:path path="circle">
                      <a:fillToRect l="100000" b="100000"/>
                    </a:path>
                  </a:gradFill>
                  <a:latin typeface="微软雅黑" panose="020B0503020204020204" pitchFamily="34" charset="-122"/>
                  <a:ea typeface="微软雅黑" panose="020B0503020204020204" pitchFamily="34" charset="-122"/>
                </a:rPr>
                <a:t>01</a:t>
              </a:r>
              <a:endParaRPr lang="zh-CN" altLang="en-US" sz="3200" kern="0" dirty="0">
                <a:gradFill>
                  <a:gsLst>
                    <a:gs pos="100000">
                      <a:schemeClr val="bg1"/>
                    </a:gs>
                    <a:gs pos="0">
                      <a:schemeClr val="bg1">
                        <a:lumMod val="95000"/>
                      </a:schemeClr>
                    </a:gs>
                  </a:gsLst>
                  <a:path path="circle">
                    <a:fillToRect l="100000" b="100000"/>
                  </a:path>
                </a:gradFill>
                <a:latin typeface="微软雅黑" panose="020B0503020204020204" pitchFamily="34" charset="-122"/>
                <a:ea typeface="微软雅黑" panose="020B0503020204020204" pitchFamily="34" charset="-122"/>
              </a:endParaRPr>
            </a:p>
          </p:txBody>
        </p:sp>
      </p:grpSp>
      <p:sp>
        <p:nvSpPr>
          <p:cNvPr id="40" name="圆角矩形 6"/>
          <p:cNvSpPr/>
          <p:nvPr/>
        </p:nvSpPr>
        <p:spPr>
          <a:xfrm>
            <a:off x="4638903" y="1160152"/>
            <a:ext cx="6621562" cy="591199"/>
          </a:xfrm>
          <a:prstGeom prst="roundRect">
            <a:avLst>
              <a:gd name="adj" fmla="val 50000"/>
            </a:avLst>
          </a:prstGeom>
          <a:noFill/>
          <a:ln w="12700" cap="flat" cmpd="sng" algn="ctr">
            <a:solidFill>
              <a:srgbClr val="C00000"/>
            </a:solidFill>
            <a:prstDash val="solid"/>
          </a:ln>
          <a:effectLst/>
        </p:spPr>
        <p:txBody>
          <a:bodyPr rtlCol="0" anchor="ctr"/>
          <a:lstStyle/>
          <a:p>
            <a:pPr algn="just">
              <a:spcAft>
                <a:spcPts val="500"/>
              </a:spcAft>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宪法是国家的根本大法，宪法以法律的形式确认了中国各族人民奋斗的成果</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1" name="任意多边形 7"/>
          <p:cNvSpPr/>
          <p:nvPr/>
        </p:nvSpPr>
        <p:spPr>
          <a:xfrm rot="18900000" flipH="1">
            <a:off x="4342898" y="2147648"/>
            <a:ext cx="208448" cy="208448"/>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E60000"/>
          </a:solidFill>
          <a:ln w="25400" cap="flat" cmpd="sng" algn="ctr">
            <a:noFill/>
            <a:prstDash val="solid"/>
          </a:ln>
          <a:effectLst/>
        </p:spPr>
        <p:txBody>
          <a:bodyPr lIns="68596" tIns="34298" rIns="68596" bIns="34298" rtlCol="0" anchor="ctr"/>
          <a:lstStyle/>
          <a:p>
            <a:pPr algn="ctr" defTabSz="914400" fontAlgn="auto">
              <a:spcBef>
                <a:spcPts val="0"/>
              </a:spcBef>
              <a:spcAft>
                <a:spcPts val="0"/>
              </a:spcAft>
              <a:defRPr/>
            </a:pPr>
            <a:endParaRPr lang="zh-CN" altLang="en-US" b="1" kern="0">
              <a:solidFill>
                <a:sysClr val="window" lastClr="FFFFFF"/>
              </a:solidFill>
              <a:latin typeface="微软雅黑" panose="020B0503020204020204" pitchFamily="34" charset="-122"/>
              <a:ea typeface="微软雅黑" panose="020B0503020204020204" pitchFamily="34" charset="-122"/>
            </a:endParaRPr>
          </a:p>
        </p:txBody>
      </p:sp>
      <p:grpSp>
        <p:nvGrpSpPr>
          <p:cNvPr id="42" name="组合 41"/>
          <p:cNvGrpSpPr/>
          <p:nvPr/>
        </p:nvGrpSpPr>
        <p:grpSpPr>
          <a:xfrm>
            <a:off x="3751010" y="1930015"/>
            <a:ext cx="629517" cy="629514"/>
            <a:chOff x="5613944" y="2348233"/>
            <a:chExt cx="920788" cy="920788"/>
          </a:xfrm>
          <a:solidFill>
            <a:srgbClr val="E60000"/>
          </a:solidFill>
        </p:grpSpPr>
        <p:sp>
          <p:nvSpPr>
            <p:cNvPr id="43" name="椭圆 42"/>
            <p:cNvSpPr/>
            <p:nvPr/>
          </p:nvSpPr>
          <p:spPr>
            <a:xfrm flipH="1">
              <a:off x="5613944" y="2348233"/>
              <a:ext cx="920788" cy="920788"/>
            </a:xfrm>
            <a:prstGeom prst="ellipse">
              <a:avLst/>
            </a:prstGeom>
            <a:grp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2000" b="1" kern="0">
                <a:gradFill>
                  <a:gsLst>
                    <a:gs pos="100000">
                      <a:schemeClr val="bg1"/>
                    </a:gs>
                    <a:gs pos="0">
                      <a:schemeClr val="bg1">
                        <a:lumMod val="95000"/>
                      </a:schemeClr>
                    </a:gs>
                  </a:gsLst>
                  <a:path path="circle">
                    <a:fillToRect l="100000" b="100000"/>
                  </a:path>
                </a:gradFill>
                <a:latin typeface="微软雅黑" panose="020B0503020204020204" pitchFamily="34" charset="-122"/>
                <a:ea typeface="微软雅黑" panose="020B0503020204020204" pitchFamily="34" charset="-122"/>
              </a:endParaRPr>
            </a:p>
          </p:txBody>
        </p:sp>
        <p:sp>
          <p:nvSpPr>
            <p:cNvPr id="44" name="TextBox 20"/>
            <p:cNvSpPr txBox="1"/>
            <p:nvPr/>
          </p:nvSpPr>
          <p:spPr>
            <a:xfrm>
              <a:off x="5747054" y="2470132"/>
              <a:ext cx="654574" cy="670287"/>
            </a:xfrm>
            <a:prstGeom prst="rect">
              <a:avLst/>
            </a:prstGeom>
            <a:noFill/>
          </p:spPr>
          <p:txBody>
            <a:bodyPr wrap="none" lIns="0" tIns="0" rIns="0" bIns="0" rtlCol="0">
              <a:spAutoFit/>
            </a:bodyPr>
            <a:lstStyle/>
            <a:p>
              <a:pPr algn="ctr" defTabSz="914400" fontAlgn="auto">
                <a:spcBef>
                  <a:spcPts val="0"/>
                </a:spcBef>
                <a:spcAft>
                  <a:spcPts val="0"/>
                </a:spcAft>
                <a:defRPr/>
              </a:pPr>
              <a:r>
                <a:rPr lang="en-US" altLang="zh-CN" sz="3200" kern="0" dirty="0">
                  <a:gradFill>
                    <a:gsLst>
                      <a:gs pos="100000">
                        <a:schemeClr val="bg1"/>
                      </a:gs>
                      <a:gs pos="0">
                        <a:schemeClr val="bg1">
                          <a:lumMod val="95000"/>
                        </a:schemeClr>
                      </a:gs>
                    </a:gsLst>
                    <a:path path="circle">
                      <a:fillToRect l="100000" b="100000"/>
                    </a:path>
                  </a:gradFill>
                  <a:latin typeface="微软雅黑" panose="020B0503020204020204" pitchFamily="34" charset="-122"/>
                  <a:ea typeface="微软雅黑" panose="020B0503020204020204" pitchFamily="34" charset="-122"/>
                </a:rPr>
                <a:t>02</a:t>
              </a:r>
              <a:endParaRPr lang="zh-CN" altLang="en-US" sz="3200" kern="0" dirty="0">
                <a:gradFill>
                  <a:gsLst>
                    <a:gs pos="100000">
                      <a:schemeClr val="bg1"/>
                    </a:gs>
                    <a:gs pos="0">
                      <a:schemeClr val="bg1">
                        <a:lumMod val="95000"/>
                      </a:schemeClr>
                    </a:gs>
                  </a:gsLst>
                  <a:path path="circle">
                    <a:fillToRect l="100000" b="100000"/>
                  </a:path>
                </a:gradFill>
                <a:latin typeface="微软雅黑" panose="020B0503020204020204" pitchFamily="34" charset="-122"/>
                <a:ea typeface="微软雅黑" panose="020B0503020204020204" pitchFamily="34" charset="-122"/>
              </a:endParaRPr>
            </a:p>
          </p:txBody>
        </p:sp>
      </p:grpSp>
      <p:sp>
        <p:nvSpPr>
          <p:cNvPr id="45" name="圆角矩形 11"/>
          <p:cNvSpPr/>
          <p:nvPr/>
        </p:nvSpPr>
        <p:spPr>
          <a:xfrm>
            <a:off x="4638904" y="1956273"/>
            <a:ext cx="6621561" cy="591199"/>
          </a:xfrm>
          <a:prstGeom prst="roundRect">
            <a:avLst>
              <a:gd name="adj" fmla="val 50000"/>
            </a:avLst>
          </a:prstGeom>
          <a:noFill/>
          <a:ln w="12700" cap="flat" cmpd="sng" algn="ctr">
            <a:solidFill>
              <a:srgbClr val="C00000"/>
            </a:solidFill>
            <a:prstDash val="solid"/>
          </a:ln>
          <a:effectLst/>
        </p:spPr>
        <p:txBody>
          <a:bodyPr rtlCol="0" anchor="ctr"/>
          <a:lstStyle/>
          <a:p>
            <a:pPr algn="just">
              <a:spcAft>
                <a:spcPts val="500"/>
              </a:spcAft>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规定了国家的根本制度和根本任务</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6" name="任意多边形 12"/>
          <p:cNvSpPr/>
          <p:nvPr/>
        </p:nvSpPr>
        <p:spPr>
          <a:xfrm rot="18900000" flipH="1">
            <a:off x="4342898" y="2920305"/>
            <a:ext cx="208448" cy="208448"/>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E60000"/>
          </a:solidFill>
          <a:ln w="25400" cap="flat" cmpd="sng" algn="ctr">
            <a:noFill/>
            <a:prstDash val="solid"/>
          </a:ln>
          <a:effectLst/>
        </p:spPr>
        <p:txBody>
          <a:bodyPr lIns="68596" tIns="34298" rIns="68596" bIns="34298" rtlCol="0" anchor="ctr"/>
          <a:lstStyle/>
          <a:p>
            <a:pPr algn="ctr" defTabSz="914400" fontAlgn="auto">
              <a:spcBef>
                <a:spcPts val="0"/>
              </a:spcBef>
              <a:spcAft>
                <a:spcPts val="0"/>
              </a:spcAft>
              <a:defRPr/>
            </a:pPr>
            <a:endParaRPr lang="zh-CN" altLang="en-US" b="1" kern="0">
              <a:solidFill>
                <a:sysClr val="window" lastClr="FFFFFF"/>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3751010" y="2702671"/>
            <a:ext cx="629517" cy="629514"/>
            <a:chOff x="5613944" y="2348233"/>
            <a:chExt cx="920788" cy="920788"/>
          </a:xfrm>
          <a:solidFill>
            <a:srgbClr val="E60000"/>
          </a:solidFill>
        </p:grpSpPr>
        <p:sp>
          <p:nvSpPr>
            <p:cNvPr id="48" name="椭圆 47"/>
            <p:cNvSpPr/>
            <p:nvPr/>
          </p:nvSpPr>
          <p:spPr>
            <a:xfrm flipH="1">
              <a:off x="5613944" y="2348233"/>
              <a:ext cx="920788" cy="920788"/>
            </a:xfrm>
            <a:prstGeom prst="ellipse">
              <a:avLst/>
            </a:prstGeom>
            <a:grp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2000" b="1" kern="0">
                <a:gradFill>
                  <a:gsLst>
                    <a:gs pos="100000">
                      <a:schemeClr val="bg1"/>
                    </a:gs>
                    <a:gs pos="0">
                      <a:schemeClr val="bg1">
                        <a:lumMod val="95000"/>
                      </a:schemeClr>
                    </a:gs>
                  </a:gsLst>
                  <a:path path="circle">
                    <a:fillToRect l="100000" b="100000"/>
                  </a:path>
                </a:gradFill>
                <a:latin typeface="微软雅黑" panose="020B0503020204020204" pitchFamily="34" charset="-122"/>
                <a:ea typeface="微软雅黑" panose="020B0503020204020204" pitchFamily="34" charset="-122"/>
              </a:endParaRPr>
            </a:p>
          </p:txBody>
        </p:sp>
        <p:sp>
          <p:nvSpPr>
            <p:cNvPr id="49" name="TextBox 20"/>
            <p:cNvSpPr txBox="1"/>
            <p:nvPr/>
          </p:nvSpPr>
          <p:spPr>
            <a:xfrm>
              <a:off x="5747054" y="2470132"/>
              <a:ext cx="654574" cy="670287"/>
            </a:xfrm>
            <a:prstGeom prst="rect">
              <a:avLst/>
            </a:prstGeom>
            <a:grpFill/>
          </p:spPr>
          <p:txBody>
            <a:bodyPr wrap="none" lIns="0" tIns="0" rIns="0" bIns="0" rtlCol="0">
              <a:spAutoFit/>
            </a:bodyPr>
            <a:lstStyle/>
            <a:p>
              <a:pPr algn="ctr" defTabSz="914400" fontAlgn="auto">
                <a:spcBef>
                  <a:spcPts val="0"/>
                </a:spcBef>
                <a:spcAft>
                  <a:spcPts val="0"/>
                </a:spcAft>
                <a:defRPr/>
              </a:pPr>
              <a:r>
                <a:rPr lang="en-US" altLang="zh-CN" sz="3200" kern="0" dirty="0">
                  <a:gradFill>
                    <a:gsLst>
                      <a:gs pos="100000">
                        <a:schemeClr val="bg1"/>
                      </a:gs>
                      <a:gs pos="0">
                        <a:schemeClr val="bg1">
                          <a:lumMod val="95000"/>
                        </a:schemeClr>
                      </a:gs>
                    </a:gsLst>
                    <a:path path="circle">
                      <a:fillToRect l="100000" b="100000"/>
                    </a:path>
                  </a:gradFill>
                  <a:latin typeface="微软雅黑" panose="020B0503020204020204" pitchFamily="34" charset="-122"/>
                  <a:ea typeface="微软雅黑" panose="020B0503020204020204" pitchFamily="34" charset="-122"/>
                </a:rPr>
                <a:t>03</a:t>
              </a:r>
              <a:endParaRPr lang="zh-CN" altLang="en-US" sz="3200" kern="0" dirty="0">
                <a:gradFill>
                  <a:gsLst>
                    <a:gs pos="100000">
                      <a:schemeClr val="bg1"/>
                    </a:gs>
                    <a:gs pos="0">
                      <a:schemeClr val="bg1">
                        <a:lumMod val="95000"/>
                      </a:schemeClr>
                    </a:gs>
                  </a:gsLst>
                  <a:path path="circle">
                    <a:fillToRect l="100000" b="100000"/>
                  </a:path>
                </a:gradFill>
                <a:latin typeface="微软雅黑" panose="020B0503020204020204" pitchFamily="34" charset="-122"/>
                <a:ea typeface="微软雅黑" panose="020B0503020204020204" pitchFamily="34" charset="-122"/>
              </a:endParaRPr>
            </a:p>
          </p:txBody>
        </p:sp>
      </p:grpSp>
      <p:sp>
        <p:nvSpPr>
          <p:cNvPr id="50" name="圆角矩形 16"/>
          <p:cNvSpPr/>
          <p:nvPr/>
        </p:nvSpPr>
        <p:spPr>
          <a:xfrm>
            <a:off x="4638904" y="2728929"/>
            <a:ext cx="6621561" cy="591199"/>
          </a:xfrm>
          <a:prstGeom prst="roundRect">
            <a:avLst>
              <a:gd name="adj" fmla="val 50000"/>
            </a:avLst>
          </a:prstGeom>
          <a:noFill/>
          <a:ln w="12700" cap="flat" cmpd="sng" algn="ctr">
            <a:solidFill>
              <a:srgbClr val="C00000"/>
            </a:solidFill>
            <a:prstDash val="solid"/>
          </a:ln>
          <a:effectLst/>
        </p:spPr>
        <p:txBody>
          <a:bodyPr rtlCol="0" anchor="ctr"/>
          <a:lstStyle/>
          <a:p>
            <a:pPr algn="just">
              <a:spcAft>
                <a:spcPts val="500"/>
              </a:spcAft>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是国家的根本法，具有最高的法律效力。</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1" name="任意多边形 17"/>
          <p:cNvSpPr/>
          <p:nvPr/>
        </p:nvSpPr>
        <p:spPr>
          <a:xfrm rot="18900000" flipH="1">
            <a:off x="4342898" y="3715271"/>
            <a:ext cx="208448" cy="208448"/>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E60000"/>
          </a:solidFill>
          <a:ln w="25400" cap="flat" cmpd="sng" algn="ctr">
            <a:noFill/>
            <a:prstDash val="solid"/>
          </a:ln>
          <a:effectLst/>
        </p:spPr>
        <p:txBody>
          <a:bodyPr lIns="68596" tIns="34298" rIns="68596" bIns="34298" rtlCol="0" anchor="ctr"/>
          <a:lstStyle/>
          <a:p>
            <a:pPr algn="ctr" defTabSz="914400" fontAlgn="auto">
              <a:spcBef>
                <a:spcPts val="0"/>
              </a:spcBef>
              <a:spcAft>
                <a:spcPts val="0"/>
              </a:spcAft>
              <a:defRPr/>
            </a:pPr>
            <a:endParaRPr lang="zh-CN" altLang="en-US" b="1" kern="0">
              <a:solidFill>
                <a:sysClr val="window" lastClr="FFFFFF"/>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3751010" y="3497637"/>
            <a:ext cx="629517" cy="629514"/>
            <a:chOff x="5613944" y="2348233"/>
            <a:chExt cx="920788" cy="920788"/>
          </a:xfrm>
          <a:solidFill>
            <a:srgbClr val="E60000"/>
          </a:solidFill>
        </p:grpSpPr>
        <p:sp>
          <p:nvSpPr>
            <p:cNvPr id="53" name="椭圆 52"/>
            <p:cNvSpPr/>
            <p:nvPr/>
          </p:nvSpPr>
          <p:spPr>
            <a:xfrm flipH="1">
              <a:off x="5613944" y="2348233"/>
              <a:ext cx="920788" cy="920788"/>
            </a:xfrm>
            <a:prstGeom prst="ellipse">
              <a:avLst/>
            </a:prstGeom>
            <a:grpFill/>
            <a:ln w="25400" cap="flat" cmpd="sng" algn="ctr">
              <a:noFill/>
              <a:prstDash val="solid"/>
            </a:ln>
            <a:effectLst/>
          </p:spPr>
          <p:txBody>
            <a:bodyPr rtlCol="0" anchor="ctr"/>
            <a:lstStyle/>
            <a:p>
              <a:pPr algn="ctr" defTabSz="914400" fontAlgn="auto">
                <a:spcBef>
                  <a:spcPts val="0"/>
                </a:spcBef>
                <a:spcAft>
                  <a:spcPts val="0"/>
                </a:spcAft>
                <a:defRPr/>
              </a:pPr>
              <a:endParaRPr lang="zh-CN" altLang="en-US" sz="2000" b="1" kern="0">
                <a:gradFill>
                  <a:gsLst>
                    <a:gs pos="100000">
                      <a:schemeClr val="bg1"/>
                    </a:gs>
                    <a:gs pos="0">
                      <a:schemeClr val="bg1">
                        <a:lumMod val="95000"/>
                      </a:schemeClr>
                    </a:gs>
                  </a:gsLst>
                  <a:path path="circle">
                    <a:fillToRect l="100000" b="100000"/>
                  </a:path>
                </a:gradFill>
                <a:latin typeface="微软雅黑" panose="020B0503020204020204" pitchFamily="34" charset="-122"/>
                <a:ea typeface="微软雅黑" panose="020B0503020204020204" pitchFamily="34" charset="-122"/>
              </a:endParaRPr>
            </a:p>
          </p:txBody>
        </p:sp>
        <p:sp>
          <p:nvSpPr>
            <p:cNvPr id="54" name="TextBox 20"/>
            <p:cNvSpPr txBox="1"/>
            <p:nvPr/>
          </p:nvSpPr>
          <p:spPr>
            <a:xfrm>
              <a:off x="5747054" y="2470132"/>
              <a:ext cx="654574" cy="670287"/>
            </a:xfrm>
            <a:prstGeom prst="rect">
              <a:avLst/>
            </a:prstGeom>
            <a:grpFill/>
          </p:spPr>
          <p:txBody>
            <a:bodyPr wrap="none" lIns="0" tIns="0" rIns="0" bIns="0" rtlCol="0">
              <a:spAutoFit/>
            </a:bodyPr>
            <a:lstStyle/>
            <a:p>
              <a:pPr algn="ctr" defTabSz="914400" fontAlgn="auto">
                <a:spcBef>
                  <a:spcPts val="0"/>
                </a:spcBef>
                <a:spcAft>
                  <a:spcPts val="0"/>
                </a:spcAft>
                <a:defRPr/>
              </a:pPr>
              <a:r>
                <a:rPr lang="en-US" altLang="zh-CN" sz="3200" kern="0">
                  <a:gradFill>
                    <a:gsLst>
                      <a:gs pos="100000">
                        <a:schemeClr val="bg1"/>
                      </a:gs>
                      <a:gs pos="0">
                        <a:schemeClr val="bg1">
                          <a:lumMod val="95000"/>
                        </a:schemeClr>
                      </a:gs>
                    </a:gsLst>
                    <a:path path="circle">
                      <a:fillToRect l="100000" b="100000"/>
                    </a:path>
                  </a:gradFill>
                  <a:latin typeface="微软雅黑" panose="020B0503020204020204" pitchFamily="34" charset="-122"/>
                  <a:ea typeface="微软雅黑" panose="020B0503020204020204" pitchFamily="34" charset="-122"/>
                </a:rPr>
                <a:t>04</a:t>
              </a:r>
              <a:endParaRPr lang="zh-CN" altLang="en-US" sz="3200" kern="0" dirty="0">
                <a:gradFill>
                  <a:gsLst>
                    <a:gs pos="100000">
                      <a:schemeClr val="bg1"/>
                    </a:gs>
                    <a:gs pos="0">
                      <a:schemeClr val="bg1">
                        <a:lumMod val="95000"/>
                      </a:schemeClr>
                    </a:gs>
                  </a:gsLst>
                  <a:path path="circle">
                    <a:fillToRect l="100000" b="100000"/>
                  </a:path>
                </a:gradFill>
                <a:latin typeface="微软雅黑" panose="020B0503020204020204" pitchFamily="34" charset="-122"/>
                <a:ea typeface="微软雅黑" panose="020B0503020204020204" pitchFamily="34" charset="-122"/>
              </a:endParaRPr>
            </a:p>
          </p:txBody>
        </p:sp>
      </p:grpSp>
      <p:sp>
        <p:nvSpPr>
          <p:cNvPr id="55" name="圆角矩形 21"/>
          <p:cNvSpPr/>
          <p:nvPr/>
        </p:nvSpPr>
        <p:spPr>
          <a:xfrm>
            <a:off x="4638904" y="3523896"/>
            <a:ext cx="6621561" cy="591199"/>
          </a:xfrm>
          <a:prstGeom prst="roundRect">
            <a:avLst>
              <a:gd name="adj" fmla="val 50000"/>
            </a:avLst>
          </a:prstGeom>
          <a:noFill/>
          <a:ln w="12700" cap="flat" cmpd="sng" algn="ctr">
            <a:solidFill>
              <a:srgbClr val="C00000"/>
            </a:solidFill>
            <a:prstDash val="solid"/>
          </a:ln>
          <a:effectLst/>
        </p:spPr>
        <p:txBody>
          <a:bodyPr rtlCol="0" anchor="ctr"/>
          <a:lstStyle/>
          <a:p>
            <a:pPr algn="just">
              <a:spcAft>
                <a:spcPts val="500"/>
              </a:spcAft>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全国各族人民、一切国家机关和武装力量、各政党和各社会团体、</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6" name="矩形 55"/>
          <p:cNvSpPr/>
          <p:nvPr/>
        </p:nvSpPr>
        <p:spPr>
          <a:xfrm>
            <a:off x="662480" y="4419448"/>
            <a:ext cx="10963167" cy="1671864"/>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微软雅黑" panose="020B0503020204020204" pitchFamily="34" charset="-122"/>
              <a:ea typeface="微软雅黑" panose="020B0503020204020204" pitchFamily="34" charset="-122"/>
            </a:endParaRPr>
          </a:p>
        </p:txBody>
      </p:sp>
      <p:sp>
        <p:nvSpPr>
          <p:cNvPr id="57" name="矩形 56"/>
          <p:cNvSpPr/>
          <p:nvPr/>
        </p:nvSpPr>
        <p:spPr>
          <a:xfrm>
            <a:off x="866676" y="4454521"/>
            <a:ext cx="10662844" cy="1526187"/>
          </a:xfrm>
          <a:prstGeom prst="rect">
            <a:avLst/>
          </a:prstGeom>
          <a:noFill/>
        </p:spPr>
        <p:txBody>
          <a:bodyPr wrap="square">
            <a:spAutoFit/>
          </a:bodyPr>
          <a:lstStyle/>
          <a:p>
            <a:pPr algn="just">
              <a:lnSpc>
                <a:spcPct val="150000"/>
              </a:lnSpc>
              <a:spcAft>
                <a:spcPts val="500"/>
              </a:spcAft>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宪法是我国的根本大法，具有最高的法律地位。一、宪法的地位宪法是规定国家根本制度和根本任务</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确认和保障公民基本权利</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集中表现各种政治力量对比关系的国家根本法</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一方面</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宪法具有一切法律的共同特征</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即：宪法与一般的法律一样</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都是国家意志的表现</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都取决于经济基础并服务于经济基础</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都是行为的准则</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具有国家强制力</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另一方面</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宪法又具有不同于其他一般法律的特殊性；</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64" name="组合 63"/>
          <p:cNvGrpSpPr/>
          <p:nvPr/>
        </p:nvGrpSpPr>
        <p:grpSpPr>
          <a:xfrm>
            <a:off x="1248322" y="1032874"/>
            <a:ext cx="1916910" cy="3212110"/>
            <a:chOff x="1093576" y="651670"/>
            <a:chExt cx="2177913" cy="3649465"/>
          </a:xfrm>
        </p:grpSpPr>
        <p:sp>
          <p:nvSpPr>
            <p:cNvPr id="59" name="Freeform 10"/>
            <p:cNvSpPr>
              <a:spLocks noEditPoints="1"/>
            </p:cNvSpPr>
            <p:nvPr/>
          </p:nvSpPr>
          <p:spPr bwMode="auto">
            <a:xfrm>
              <a:off x="1101143" y="2638929"/>
              <a:ext cx="2170346" cy="1662206"/>
            </a:xfrm>
            <a:custGeom>
              <a:avLst/>
              <a:gdLst>
                <a:gd name="T0" fmla="*/ 1868488 w 2333"/>
                <a:gd name="T1" fmla="*/ 0 h 1818"/>
                <a:gd name="T2" fmla="*/ 1868488 w 2333"/>
                <a:gd name="T3" fmla="*/ 1092205 h 1818"/>
                <a:gd name="T4" fmla="*/ 933844 w 2333"/>
                <a:gd name="T5" fmla="*/ 1455739 h 1818"/>
                <a:gd name="T6" fmla="*/ 0 w 2333"/>
                <a:gd name="T7" fmla="*/ 1092205 h 1818"/>
                <a:gd name="T8" fmla="*/ 0 w 2333"/>
                <a:gd name="T9" fmla="*/ 0 h 1818"/>
                <a:gd name="T10" fmla="*/ 1868488 w 2333"/>
                <a:gd name="T11" fmla="*/ 0 h 1818"/>
                <a:gd name="T12" fmla="*/ 933844 w 2333"/>
                <a:gd name="T13" fmla="*/ 0 h 1818"/>
                <a:gd name="T14" fmla="*/ 0 60000 65536"/>
                <a:gd name="T15" fmla="*/ 0 60000 65536"/>
                <a:gd name="T16" fmla="*/ 0 60000 65536"/>
                <a:gd name="T17" fmla="*/ 0 60000 65536"/>
                <a:gd name="T18" fmla="*/ 0 60000 65536"/>
                <a:gd name="T19" fmla="*/ 0 60000 65536"/>
                <a:gd name="T20" fmla="*/ 0 60000 65536"/>
                <a:gd name="T21" fmla="*/ 0 w 2333"/>
                <a:gd name="T22" fmla="*/ 0 h 1818"/>
                <a:gd name="T23" fmla="*/ 2333 w 2333"/>
                <a:gd name="T24" fmla="*/ 1818 h 18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1818">
                  <a:moveTo>
                    <a:pt x="2333" y="0"/>
                  </a:moveTo>
                  <a:lnTo>
                    <a:pt x="2333" y="1364"/>
                  </a:lnTo>
                  <a:lnTo>
                    <a:pt x="1166" y="1818"/>
                  </a:lnTo>
                  <a:lnTo>
                    <a:pt x="0" y="1364"/>
                  </a:lnTo>
                  <a:lnTo>
                    <a:pt x="0" y="0"/>
                  </a:lnTo>
                  <a:lnTo>
                    <a:pt x="2333" y="0"/>
                  </a:lnTo>
                  <a:close/>
                  <a:moveTo>
                    <a:pt x="1166" y="0"/>
                  </a:moveTo>
                </a:path>
              </a:pathLst>
            </a:custGeom>
            <a:solidFill>
              <a:srgbClr val="CC0000"/>
            </a:solidFill>
            <a:ln w="25400" cap="flat" cmpd="sng" algn="ctr">
              <a:noFill/>
              <a:prstDash val="solid"/>
            </a:ln>
            <a:effectLst>
              <a:outerShdw blurRad="152400" dist="63500" dir="2700000" sx="101000" sy="101000" algn="tl" rotWithShape="0">
                <a:prstClr val="black">
                  <a:alpha val="21000"/>
                </a:prstClr>
              </a:outerShdw>
            </a:effectLst>
          </p:spPr>
          <p:txBody>
            <a:bodyPr rot="0" spcFirstLastPara="0" vertOverflow="overflow" horzOverflow="overflow" vert="horz" wrap="square" lIns="91485" tIns="45743" rIns="91485" bIns="45743" numCol="1" spcCol="0" rtlCol="0" fromWordArt="0" anchor="ctr" anchorCtr="0" forceAA="0" compatLnSpc="1">
              <a:noAutofit/>
            </a:bodyPr>
            <a:lstStyle/>
            <a:p>
              <a:pPr algn="ctr" defTabSz="1219200" fontAlgn="auto">
                <a:spcBef>
                  <a:spcPts val="0"/>
                </a:spcBef>
                <a:spcAft>
                  <a:spcPts val="0"/>
                </a:spcAft>
                <a:defRPr/>
              </a:pPr>
              <a:endParaRPr lang="zh-CN" altLang="en-US" sz="4670" b="1" kern="0" dirty="0">
                <a:solidFill>
                  <a:srgbClr val="B2B2B2"/>
                </a:solidFill>
                <a:latin typeface="微软雅黑" panose="020B0503020204020204" pitchFamily="34" charset="-122"/>
                <a:ea typeface="微软雅黑" panose="020B0503020204020204" pitchFamily="34" charset="-122"/>
              </a:endParaRPr>
            </a:p>
          </p:txBody>
        </p:sp>
        <p:grpSp>
          <p:nvGrpSpPr>
            <p:cNvPr id="63" name="组合 62"/>
            <p:cNvGrpSpPr/>
            <p:nvPr/>
          </p:nvGrpSpPr>
          <p:grpSpPr>
            <a:xfrm>
              <a:off x="1093576" y="651670"/>
              <a:ext cx="2170346" cy="3230430"/>
              <a:chOff x="1093576" y="651670"/>
              <a:chExt cx="2170346" cy="3230430"/>
            </a:xfrm>
          </p:grpSpPr>
          <p:sp>
            <p:nvSpPr>
              <p:cNvPr id="60" name="矩形 59"/>
              <p:cNvSpPr/>
              <p:nvPr/>
            </p:nvSpPr>
            <p:spPr>
              <a:xfrm>
                <a:off x="1093576" y="2804882"/>
                <a:ext cx="2170346" cy="1077218"/>
              </a:xfrm>
              <a:prstGeom prst="rect">
                <a:avLst/>
              </a:prstGeom>
            </p:spPr>
            <p:txBody>
              <a:bodyPr wrap="square">
                <a:spAutoFit/>
              </a:bodyPr>
              <a:lstStyle/>
              <a:p>
                <a:pPr algn="ctr"/>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宪法</a:t>
                </a:r>
                <a:endParaRPr lang="en-US" altLang="zh-CN"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的地位</a:t>
                </a:r>
                <a:endPar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61" name="图片 60"/>
              <p:cNvPicPr>
                <a:picLocks noChangeAspect="1"/>
              </p:cNvPicPr>
              <p:nvPr/>
            </p:nvPicPr>
            <p:blipFill rotWithShape="1">
              <a:blip r:embed="rId1">
                <a:extLst>
                  <a:ext uri="{BEBA8EAE-BF5A-486C-A8C5-ECC9F3942E4B}">
                    <a14:imgProps xmlns:a14="http://schemas.microsoft.com/office/drawing/2010/main">
                      <a14:imgLayer r:embed="rId2">
                        <a14:imgEffect>
                          <a14:saturation sat="300000"/>
                        </a14:imgEffect>
                      </a14:imgLayer>
                    </a14:imgProps>
                  </a:ext>
                </a:extLst>
              </a:blip>
              <a:srcRect l="17568" t="9542" r="12358" b="8664"/>
              <a:stretch>
                <a:fillRect/>
              </a:stretch>
            </p:blipFill>
            <p:spPr>
              <a:xfrm>
                <a:off x="1291414" y="651670"/>
                <a:ext cx="1799507" cy="1799506"/>
              </a:xfrm>
              <a:prstGeom prst="ellipse">
                <a:avLst/>
              </a:prstGeom>
            </p:spPr>
          </p:pic>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3774273" y="2972726"/>
            <a:ext cx="4741556" cy="2227562"/>
            <a:chOff x="2489801" y="2052267"/>
            <a:chExt cx="4203935" cy="1823622"/>
          </a:xfrm>
        </p:grpSpPr>
        <p:sp>
          <p:nvSpPr>
            <p:cNvPr id="30" name="îṣļîḑé-Isosceles Triangle 2"/>
            <p:cNvSpPr/>
            <p:nvPr/>
          </p:nvSpPr>
          <p:spPr>
            <a:xfrm rot="10800000">
              <a:off x="5293950" y="2407201"/>
              <a:ext cx="1149096" cy="990600"/>
            </a:xfrm>
            <a:prstGeom prst="triangle">
              <a:avLst/>
            </a:prstGeom>
            <a:solidFill>
              <a:srgbClr val="C0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p:txBody>
        </p:sp>
        <p:sp>
          <p:nvSpPr>
            <p:cNvPr id="31" name="îṣļîḑé-Isosceles Triangle 3"/>
            <p:cNvSpPr/>
            <p:nvPr/>
          </p:nvSpPr>
          <p:spPr>
            <a:xfrm rot="10800000">
              <a:off x="4020603" y="2407201"/>
              <a:ext cx="1149096" cy="990600"/>
            </a:xfrm>
            <a:prstGeom prst="triangle">
              <a:avLst/>
            </a:prstGeom>
            <a:solidFill>
              <a:srgbClr val="C0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p:txBody>
        </p:sp>
        <p:sp>
          <p:nvSpPr>
            <p:cNvPr id="32" name="îṣļîḑé-Isosceles Triangle 4"/>
            <p:cNvSpPr/>
            <p:nvPr/>
          </p:nvSpPr>
          <p:spPr>
            <a:xfrm rot="10800000">
              <a:off x="2747254" y="2407201"/>
              <a:ext cx="1149096" cy="990600"/>
            </a:xfrm>
            <a:prstGeom prst="triangle">
              <a:avLst/>
            </a:prstGeom>
            <a:solidFill>
              <a:srgbClr val="C0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p:txBody>
        </p:sp>
        <p:sp>
          <p:nvSpPr>
            <p:cNvPr id="33" name="îṣļîḑé-Isosceles Triangle 5"/>
            <p:cNvSpPr/>
            <p:nvPr/>
          </p:nvSpPr>
          <p:spPr>
            <a:xfrm>
              <a:off x="3388905" y="2647159"/>
              <a:ext cx="1149096" cy="990600"/>
            </a:xfrm>
            <a:prstGeom prst="triangle">
              <a:avLst/>
            </a:prstGeom>
            <a:solidFill>
              <a:srgbClr val="C0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p:txBody>
        </p:sp>
        <p:sp>
          <p:nvSpPr>
            <p:cNvPr id="34" name="îṣļîḑé-Isosceles Triangle 6"/>
            <p:cNvSpPr/>
            <p:nvPr/>
          </p:nvSpPr>
          <p:spPr>
            <a:xfrm>
              <a:off x="4662253" y="2647159"/>
              <a:ext cx="1149096" cy="990600"/>
            </a:xfrm>
            <a:prstGeom prst="triangle">
              <a:avLst/>
            </a:prstGeom>
            <a:solidFill>
              <a:srgbClr val="C0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p:txBody>
        </p:sp>
        <p:cxnSp>
          <p:nvCxnSpPr>
            <p:cNvPr id="35" name="îṣļîḑé-Straight Connector 12"/>
            <p:cNvCxnSpPr/>
            <p:nvPr/>
          </p:nvCxnSpPr>
          <p:spPr>
            <a:xfrm flipH="1">
              <a:off x="2489801" y="2170172"/>
              <a:ext cx="831954" cy="0"/>
            </a:xfrm>
            <a:prstGeom prst="line">
              <a:avLst/>
            </a:prstGeom>
            <a:noFill/>
            <a:ln w="12700" cap="flat" cmpd="sng" algn="ctr">
              <a:solidFill>
                <a:srgbClr val="44546A"/>
              </a:solidFill>
              <a:prstDash val="dash"/>
              <a:miter lim="800000"/>
              <a:tailEnd type="oval"/>
            </a:ln>
            <a:effectLst/>
          </p:spPr>
        </p:cxnSp>
        <p:cxnSp>
          <p:nvCxnSpPr>
            <p:cNvPr id="58" name="îṣļîḑé-Straight Connector 14"/>
            <p:cNvCxnSpPr/>
            <p:nvPr/>
          </p:nvCxnSpPr>
          <p:spPr>
            <a:xfrm flipV="1">
              <a:off x="3321157" y="2167241"/>
              <a:ext cx="0" cy="239960"/>
            </a:xfrm>
            <a:prstGeom prst="line">
              <a:avLst/>
            </a:prstGeom>
            <a:noFill/>
            <a:ln w="12700" cap="flat" cmpd="sng" algn="ctr">
              <a:solidFill>
                <a:srgbClr val="44546A"/>
              </a:solidFill>
              <a:prstDash val="dash"/>
              <a:miter lim="800000"/>
            </a:ln>
            <a:effectLst/>
          </p:spPr>
        </p:cxnSp>
        <p:cxnSp>
          <p:nvCxnSpPr>
            <p:cNvPr id="62" name="îṣļîḑé-Straight Connector 15"/>
            <p:cNvCxnSpPr/>
            <p:nvPr/>
          </p:nvCxnSpPr>
          <p:spPr>
            <a:xfrm flipH="1">
              <a:off x="5861782" y="2170172"/>
              <a:ext cx="831954" cy="0"/>
            </a:xfrm>
            <a:prstGeom prst="line">
              <a:avLst/>
            </a:prstGeom>
            <a:noFill/>
            <a:ln w="12700" cap="flat" cmpd="sng" algn="ctr">
              <a:solidFill>
                <a:srgbClr val="44546A"/>
              </a:solidFill>
              <a:prstDash val="dash"/>
              <a:miter lim="800000"/>
              <a:headEnd type="oval"/>
            </a:ln>
            <a:effectLst/>
          </p:spPr>
        </p:cxnSp>
        <p:cxnSp>
          <p:nvCxnSpPr>
            <p:cNvPr id="65" name="îṣļîḑé-Straight Connector 16"/>
            <p:cNvCxnSpPr/>
            <p:nvPr/>
          </p:nvCxnSpPr>
          <p:spPr>
            <a:xfrm flipV="1">
              <a:off x="5863529" y="2167241"/>
              <a:ext cx="0" cy="239960"/>
            </a:xfrm>
            <a:prstGeom prst="line">
              <a:avLst/>
            </a:prstGeom>
            <a:noFill/>
            <a:ln w="12700" cap="flat" cmpd="sng" algn="ctr">
              <a:solidFill>
                <a:srgbClr val="44546A"/>
              </a:solidFill>
              <a:prstDash val="dash"/>
              <a:miter lim="800000"/>
            </a:ln>
            <a:effectLst/>
          </p:spPr>
        </p:cxnSp>
        <p:cxnSp>
          <p:nvCxnSpPr>
            <p:cNvPr id="66" name="îṣļîḑé-Straight Connector 17"/>
            <p:cNvCxnSpPr/>
            <p:nvPr/>
          </p:nvCxnSpPr>
          <p:spPr>
            <a:xfrm flipH="1" flipV="1">
              <a:off x="3131083" y="3872957"/>
              <a:ext cx="831954" cy="0"/>
            </a:xfrm>
            <a:prstGeom prst="line">
              <a:avLst/>
            </a:prstGeom>
            <a:noFill/>
            <a:ln w="12700" cap="flat" cmpd="sng" algn="ctr">
              <a:solidFill>
                <a:srgbClr val="44546A"/>
              </a:solidFill>
              <a:prstDash val="dash"/>
              <a:miter lim="800000"/>
              <a:tailEnd type="oval"/>
            </a:ln>
            <a:effectLst/>
          </p:spPr>
        </p:cxnSp>
        <p:cxnSp>
          <p:nvCxnSpPr>
            <p:cNvPr id="67" name="îṣļîḑé-Straight Connector 18"/>
            <p:cNvCxnSpPr/>
            <p:nvPr/>
          </p:nvCxnSpPr>
          <p:spPr>
            <a:xfrm>
              <a:off x="3962439" y="3635929"/>
              <a:ext cx="0" cy="239960"/>
            </a:xfrm>
            <a:prstGeom prst="line">
              <a:avLst/>
            </a:prstGeom>
            <a:noFill/>
            <a:ln w="12700" cap="flat" cmpd="sng" algn="ctr">
              <a:solidFill>
                <a:srgbClr val="44546A"/>
              </a:solidFill>
              <a:prstDash val="dash"/>
              <a:miter lim="800000"/>
            </a:ln>
            <a:effectLst/>
          </p:spPr>
        </p:cxnSp>
        <p:cxnSp>
          <p:nvCxnSpPr>
            <p:cNvPr id="68" name="îṣļîḑé-Straight Connector 19"/>
            <p:cNvCxnSpPr/>
            <p:nvPr/>
          </p:nvCxnSpPr>
          <p:spPr>
            <a:xfrm flipH="1" flipV="1">
              <a:off x="5234620" y="3872957"/>
              <a:ext cx="831954" cy="0"/>
            </a:xfrm>
            <a:prstGeom prst="line">
              <a:avLst/>
            </a:prstGeom>
            <a:noFill/>
            <a:ln w="12700" cap="flat" cmpd="sng" algn="ctr">
              <a:solidFill>
                <a:srgbClr val="44546A"/>
              </a:solidFill>
              <a:prstDash val="dash"/>
              <a:miter lim="800000"/>
              <a:headEnd type="oval"/>
            </a:ln>
            <a:effectLst/>
          </p:spPr>
        </p:cxnSp>
        <p:cxnSp>
          <p:nvCxnSpPr>
            <p:cNvPr id="69" name="îṣļîḑé-Straight Connector 20"/>
            <p:cNvCxnSpPr/>
            <p:nvPr/>
          </p:nvCxnSpPr>
          <p:spPr>
            <a:xfrm>
              <a:off x="5236367" y="3635929"/>
              <a:ext cx="0" cy="239960"/>
            </a:xfrm>
            <a:prstGeom prst="line">
              <a:avLst/>
            </a:prstGeom>
            <a:noFill/>
            <a:ln w="12700" cap="flat" cmpd="sng" algn="ctr">
              <a:solidFill>
                <a:srgbClr val="44546A"/>
              </a:solidFill>
              <a:prstDash val="dash"/>
              <a:miter lim="800000"/>
            </a:ln>
            <a:effectLst/>
          </p:spPr>
        </p:cxnSp>
        <p:cxnSp>
          <p:nvCxnSpPr>
            <p:cNvPr id="70" name="îṣļîḑé-Straight Connector 16"/>
            <p:cNvCxnSpPr/>
            <p:nvPr/>
          </p:nvCxnSpPr>
          <p:spPr>
            <a:xfrm flipV="1">
              <a:off x="4538001" y="2052267"/>
              <a:ext cx="0" cy="239960"/>
            </a:xfrm>
            <a:prstGeom prst="line">
              <a:avLst/>
            </a:prstGeom>
            <a:noFill/>
            <a:ln w="12700" cap="flat" cmpd="sng" algn="ctr">
              <a:solidFill>
                <a:srgbClr val="44546A"/>
              </a:solidFill>
              <a:prstDash val="dash"/>
              <a:miter lim="800000"/>
              <a:headEnd type="none"/>
              <a:tailEnd type="oval"/>
            </a:ln>
            <a:effectLst/>
          </p:spPr>
        </p:cxnSp>
      </p:grpSp>
      <p:sp>
        <p:nvSpPr>
          <p:cNvPr id="71" name="矩形 70"/>
          <p:cNvSpPr/>
          <p:nvPr/>
        </p:nvSpPr>
        <p:spPr>
          <a:xfrm>
            <a:off x="3641739" y="1804110"/>
            <a:ext cx="4885334" cy="1023742"/>
          </a:xfrm>
          <a:prstGeom prst="rect">
            <a:avLst/>
          </a:prstGeom>
        </p:spPr>
        <p:txBody>
          <a:bodyPr wrap="square">
            <a:spAutoFit/>
          </a:bodyPr>
          <a:lstStyle/>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坚持需求导向，面向群众。坚持以满足群众不断增长的法治需求为出发点和落脚点,以群众喜闻乐见、不断增强全社会尊法、学法、守法、用法意识,</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73" name="矩形 72"/>
          <p:cNvSpPr/>
          <p:nvPr/>
        </p:nvSpPr>
        <p:spPr>
          <a:xfrm>
            <a:off x="531697" y="3300902"/>
            <a:ext cx="3306449" cy="1346907"/>
          </a:xfrm>
          <a:prstGeom prst="rect">
            <a:avLst/>
          </a:prstGeom>
        </p:spPr>
        <p:txBody>
          <a:bodyPr wrap="square">
            <a:spAutoFit/>
          </a:bodyPr>
          <a:lstStyle/>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坚持围绕中心，服务大局。坚持党的领导，确保正确政治方向，充分发挥法治宣传教育导向和凝聚作用，推动全社会形成法治思维和法治行为习惯。</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5" name="矩形 74"/>
          <p:cNvSpPr/>
          <p:nvPr/>
        </p:nvSpPr>
        <p:spPr>
          <a:xfrm>
            <a:off x="8515829" y="3443270"/>
            <a:ext cx="2848355" cy="1346907"/>
          </a:xfrm>
          <a:prstGeom prst="rect">
            <a:avLst/>
          </a:prstGeom>
        </p:spPr>
        <p:txBody>
          <a:bodyPr wrap="square">
            <a:spAutoFit/>
          </a:bodyPr>
          <a:lstStyle/>
          <a:p>
            <a:pPr algn="just">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坚持融合发展，多元参与。推动法治宣传教育与精神文明创建深度融合，与基层自治工作深度融合，与司法实践深度融合，</a:t>
            </a:r>
            <a:endParaRPr lang="zh-CN" altLang="en-US" sz="1400" kern="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77" name="矩形 76"/>
          <p:cNvSpPr/>
          <p:nvPr/>
        </p:nvSpPr>
        <p:spPr>
          <a:xfrm>
            <a:off x="1203171" y="5371327"/>
            <a:ext cx="4627847" cy="1023742"/>
          </a:xfrm>
          <a:prstGeom prst="rect">
            <a:avLst/>
          </a:prstGeom>
        </p:spPr>
        <p:txBody>
          <a:bodyPr wrap="square">
            <a:spAutoFit/>
          </a:bodyPr>
          <a:lstStyle/>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坚持学用结合，实践引领。坚持将法治宣传教育与“民主法治村(社区)”创建、法治镇(单位)创建、依法治校等法治实践活动相结合，</a:t>
            </a:r>
            <a:endParaRPr lang="zh-CN" altLang="en-US" sz="1400" kern="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79" name="矩形 78"/>
          <p:cNvSpPr/>
          <p:nvPr/>
        </p:nvSpPr>
        <p:spPr>
          <a:xfrm>
            <a:off x="6734404" y="5366387"/>
            <a:ext cx="3716181" cy="1023742"/>
          </a:xfrm>
          <a:prstGeom prst="rect">
            <a:avLst/>
          </a:prstGeom>
        </p:spPr>
        <p:txBody>
          <a:bodyPr wrap="square">
            <a:spAutoFit/>
          </a:bodyPr>
          <a:lstStyle/>
          <a:p>
            <a:pPr algn="just">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坚持创新驱动，注重实效。坚持将创新作为推动法治宣传教育发展的引擎，把实效作为衡量法治宣传教育工作的标准，</a:t>
            </a:r>
            <a:endParaRPr lang="zh-CN" altLang="en-US" sz="1400" kern="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81" name="矩形 80"/>
          <p:cNvSpPr/>
          <p:nvPr/>
        </p:nvSpPr>
        <p:spPr>
          <a:xfrm>
            <a:off x="4487146" y="3577901"/>
            <a:ext cx="405881" cy="523220"/>
          </a:xfrm>
          <a:prstGeom prst="rect">
            <a:avLst/>
          </a:prstGeom>
        </p:spPr>
        <p:txBody>
          <a:bodyPr wrap="none">
            <a:spAutoFit/>
          </a:bodyPr>
          <a:lstStyle/>
          <a:p>
            <a:pPr algn="ctr"/>
            <a:r>
              <a:rPr lang="en-US" altLang="zh-CN" sz="2800" b="1" kern="100" dirty="0">
                <a:solidFill>
                  <a:schemeClr val="bg1"/>
                </a:solidFill>
                <a:latin typeface="微软雅黑" panose="020B0503020204020204" pitchFamily="34" charset="-122"/>
                <a:ea typeface="微软雅黑" panose="020B0503020204020204" pitchFamily="34" charset="-122"/>
                <a:cs typeface="+mn-ea"/>
                <a:sym typeface="+mn-lt"/>
              </a:rPr>
              <a:t>1</a:t>
            </a:r>
            <a:endParaRPr lang="zh-CN" altLang="en-US" sz="28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82" name="矩形 81"/>
          <p:cNvSpPr/>
          <p:nvPr/>
        </p:nvSpPr>
        <p:spPr>
          <a:xfrm>
            <a:off x="5899742" y="3589845"/>
            <a:ext cx="405881" cy="523220"/>
          </a:xfrm>
          <a:prstGeom prst="rect">
            <a:avLst/>
          </a:prstGeom>
        </p:spPr>
        <p:txBody>
          <a:bodyPr wrap="none">
            <a:spAutoFit/>
          </a:bodyPr>
          <a:lstStyle/>
          <a:p>
            <a:pPr algn="ctr"/>
            <a:r>
              <a:rPr lang="en-US" altLang="zh-CN" sz="2800" b="1" kern="100" dirty="0">
                <a:solidFill>
                  <a:schemeClr val="bg1"/>
                </a:solidFill>
                <a:latin typeface="微软雅黑" panose="020B0503020204020204" pitchFamily="34" charset="-122"/>
                <a:ea typeface="微软雅黑" panose="020B0503020204020204" pitchFamily="34" charset="-122"/>
                <a:cs typeface="+mn-ea"/>
                <a:sym typeface="+mn-lt"/>
              </a:rPr>
              <a:t>2</a:t>
            </a:r>
            <a:endParaRPr lang="zh-CN" altLang="en-US" sz="28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83" name="矩形 82"/>
          <p:cNvSpPr/>
          <p:nvPr/>
        </p:nvSpPr>
        <p:spPr>
          <a:xfrm>
            <a:off x="7336927" y="3589845"/>
            <a:ext cx="405881" cy="523220"/>
          </a:xfrm>
          <a:prstGeom prst="rect">
            <a:avLst/>
          </a:prstGeom>
        </p:spPr>
        <p:txBody>
          <a:bodyPr wrap="none">
            <a:spAutoFit/>
          </a:bodyPr>
          <a:lstStyle/>
          <a:p>
            <a:pPr algn="ctr"/>
            <a:r>
              <a:rPr lang="en-US" altLang="zh-CN" sz="2800" b="1" kern="100" dirty="0">
                <a:solidFill>
                  <a:schemeClr val="bg1"/>
                </a:solidFill>
                <a:latin typeface="微软雅黑" panose="020B0503020204020204" pitchFamily="34" charset="-122"/>
                <a:ea typeface="微软雅黑" panose="020B0503020204020204" pitchFamily="34" charset="-122"/>
                <a:cs typeface="+mn-ea"/>
                <a:sym typeface="+mn-lt"/>
              </a:rPr>
              <a:t>3</a:t>
            </a:r>
            <a:endParaRPr lang="zh-CN" altLang="en-US" sz="28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84" name="矩形 83"/>
          <p:cNvSpPr/>
          <p:nvPr/>
        </p:nvSpPr>
        <p:spPr>
          <a:xfrm>
            <a:off x="5220555" y="4223130"/>
            <a:ext cx="405881" cy="523220"/>
          </a:xfrm>
          <a:prstGeom prst="rect">
            <a:avLst/>
          </a:prstGeom>
        </p:spPr>
        <p:txBody>
          <a:bodyPr wrap="none">
            <a:spAutoFit/>
          </a:bodyPr>
          <a:lstStyle/>
          <a:p>
            <a:pPr algn="ctr"/>
            <a:r>
              <a:rPr lang="en-US" altLang="zh-CN" sz="2800" b="1" kern="100" dirty="0">
                <a:solidFill>
                  <a:schemeClr val="bg1"/>
                </a:solidFill>
                <a:latin typeface="微软雅黑" panose="020B0503020204020204" pitchFamily="34" charset="-122"/>
                <a:ea typeface="微软雅黑" panose="020B0503020204020204" pitchFamily="34" charset="-122"/>
                <a:cs typeface="+mn-ea"/>
                <a:sym typeface="+mn-lt"/>
              </a:rPr>
              <a:t>4</a:t>
            </a:r>
            <a:endParaRPr lang="zh-CN" altLang="en-US" sz="28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85" name="矩形 84"/>
          <p:cNvSpPr/>
          <p:nvPr/>
        </p:nvSpPr>
        <p:spPr>
          <a:xfrm>
            <a:off x="6673081" y="4217857"/>
            <a:ext cx="405881" cy="523220"/>
          </a:xfrm>
          <a:prstGeom prst="rect">
            <a:avLst/>
          </a:prstGeom>
        </p:spPr>
        <p:txBody>
          <a:bodyPr wrap="none">
            <a:spAutoFit/>
          </a:bodyPr>
          <a:lstStyle/>
          <a:p>
            <a:pPr algn="ctr"/>
            <a:r>
              <a:rPr lang="en-US" altLang="zh-CN" sz="2800" b="1" kern="100" dirty="0">
                <a:solidFill>
                  <a:schemeClr val="bg1"/>
                </a:solidFill>
                <a:latin typeface="微软雅黑" panose="020B0503020204020204" pitchFamily="34" charset="-122"/>
                <a:ea typeface="微软雅黑" panose="020B0503020204020204" pitchFamily="34" charset="-122"/>
                <a:cs typeface="+mn-ea"/>
                <a:sym typeface="+mn-lt"/>
              </a:rPr>
              <a:t>5</a:t>
            </a:r>
            <a:endParaRPr lang="zh-CN" altLang="en-US" sz="28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a:off x="2660919" y="718606"/>
            <a:ext cx="6340197" cy="830997"/>
          </a:xfrm>
          <a:prstGeom prst="rect">
            <a:avLst/>
          </a:prstGeom>
        </p:spPr>
        <p:txBody>
          <a:bodyPr wrap="none">
            <a:spAutoFit/>
          </a:bodyPr>
          <a:lstStyle/>
          <a:p>
            <a:r>
              <a:rPr lang="zh-CN" altLang="en-US" sz="4800" b="1" dirty="0">
                <a:solidFill>
                  <a:srgbClr val="C00000"/>
                </a:solidFill>
                <a:latin typeface="微软雅黑" panose="020B0503020204020204" pitchFamily="34" charset="-122"/>
                <a:ea typeface="微软雅黑" panose="020B0503020204020204" pitchFamily="34" charset="-122"/>
              </a:rPr>
              <a:t>“七五普法”遵循原则</a:t>
            </a:r>
            <a:endParaRPr lang="zh-CN" altLang="en-US" sz="48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7381" y="2100666"/>
            <a:ext cx="10461646" cy="3691834"/>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3" name="组合 2"/>
          <p:cNvGrpSpPr/>
          <p:nvPr/>
        </p:nvGrpSpPr>
        <p:grpSpPr>
          <a:xfrm>
            <a:off x="2970741" y="1488606"/>
            <a:ext cx="7702064" cy="1073530"/>
            <a:chOff x="2885015" y="1619373"/>
            <a:chExt cx="7956665" cy="1073530"/>
          </a:xfrm>
        </p:grpSpPr>
        <p:sp>
          <p:nvSpPr>
            <p:cNvPr id="4" name="矩形: 圆角 1"/>
            <p:cNvSpPr/>
            <p:nvPr/>
          </p:nvSpPr>
          <p:spPr>
            <a:xfrm>
              <a:off x="2885015" y="1619373"/>
              <a:ext cx="7905970" cy="1073530"/>
            </a:xfrm>
            <a:prstGeom prst="roundRect">
              <a:avLst>
                <a:gd name="adj" fmla="val 6909"/>
              </a:avLst>
            </a:prstGeom>
            <a:solidFill>
              <a:srgbClr val="DA1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solidFill>
                  <a:schemeClr val="lt1"/>
                </a:solidFill>
                <a:latin typeface="微软雅黑" panose="020B0503020204020204" pitchFamily="34" charset="-122"/>
                <a:ea typeface="微软雅黑" panose="020B0503020204020204" pitchFamily="34" charset="-122"/>
              </a:endParaRPr>
            </a:p>
          </p:txBody>
        </p:sp>
        <p:sp>
          <p:nvSpPr>
            <p:cNvPr id="5" name="矩形 4"/>
            <p:cNvSpPr/>
            <p:nvPr/>
          </p:nvSpPr>
          <p:spPr>
            <a:xfrm>
              <a:off x="3056932" y="1740638"/>
              <a:ext cx="7784748"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800" b="1" dirty="0">
                  <a:solidFill>
                    <a:srgbClr val="FEFDFD"/>
                  </a:solidFill>
                  <a:latin typeface="微软雅黑" panose="020B0503020204020204" pitchFamily="34" charset="-122"/>
                  <a:ea typeface="微软雅黑" panose="020B0503020204020204" pitchFamily="34" charset="-122"/>
                  <a:cs typeface="+mn-ea"/>
                </a:rPr>
                <a:t>宪法是国家的根本法，是治国安邦的总章程</a:t>
              </a:r>
              <a:endParaRPr lang="zh-CN" altLang="en-US" sz="2800" b="1" dirty="0">
                <a:solidFill>
                  <a:srgbClr val="FEFDFD"/>
                </a:solidFill>
                <a:latin typeface="微软雅黑" panose="020B0503020204020204" pitchFamily="34" charset="-122"/>
                <a:ea typeface="微软雅黑" panose="020B0503020204020204" pitchFamily="34" charset="-122"/>
                <a:cs typeface="+mn-ea"/>
              </a:endParaRPr>
            </a:p>
          </p:txBody>
        </p:sp>
      </p:grpSp>
      <p:sp>
        <p:nvSpPr>
          <p:cNvPr id="8" name="Freeform 12"/>
          <p:cNvSpPr>
            <a:spLocks noEditPoints="1"/>
          </p:cNvSpPr>
          <p:nvPr/>
        </p:nvSpPr>
        <p:spPr bwMode="auto">
          <a:xfrm>
            <a:off x="1868922" y="1726636"/>
            <a:ext cx="552084" cy="748058"/>
          </a:xfrm>
          <a:custGeom>
            <a:avLst/>
            <a:gdLst>
              <a:gd name="T0" fmla="*/ 64 w 599"/>
              <a:gd name="T1" fmla="*/ 739 h 810"/>
              <a:gd name="T2" fmla="*/ 100 w 599"/>
              <a:gd name="T3" fmla="*/ 125 h 810"/>
              <a:gd name="T4" fmla="*/ 132 w 599"/>
              <a:gd name="T5" fmla="*/ 178 h 810"/>
              <a:gd name="T6" fmla="*/ 163 w 599"/>
              <a:gd name="T7" fmla="*/ 125 h 810"/>
              <a:gd name="T8" fmla="*/ 267 w 599"/>
              <a:gd name="T9" fmla="*/ 146 h 810"/>
              <a:gd name="T10" fmla="*/ 330 w 599"/>
              <a:gd name="T11" fmla="*/ 146 h 810"/>
              <a:gd name="T12" fmla="*/ 435 w 599"/>
              <a:gd name="T13" fmla="*/ 125 h 810"/>
              <a:gd name="T14" fmla="*/ 466 w 599"/>
              <a:gd name="T15" fmla="*/ 178 h 810"/>
              <a:gd name="T16" fmla="*/ 497 w 599"/>
              <a:gd name="T17" fmla="*/ 125 h 810"/>
              <a:gd name="T18" fmla="*/ 535 w 599"/>
              <a:gd name="T19" fmla="*/ 739 h 810"/>
              <a:gd name="T20" fmla="*/ 207 w 599"/>
              <a:gd name="T21" fmla="*/ 354 h 810"/>
              <a:gd name="T22" fmla="*/ 253 w 599"/>
              <a:gd name="T23" fmla="*/ 307 h 810"/>
              <a:gd name="T24" fmla="*/ 206 w 599"/>
              <a:gd name="T25" fmla="*/ 297 h 810"/>
              <a:gd name="T26" fmla="*/ 290 w 599"/>
              <a:gd name="T27" fmla="*/ 239 h 810"/>
              <a:gd name="T28" fmla="*/ 279 w 599"/>
              <a:gd name="T29" fmla="*/ 281 h 810"/>
              <a:gd name="T30" fmla="*/ 293 w 599"/>
              <a:gd name="T31" fmla="*/ 213 h 810"/>
              <a:gd name="T32" fmla="*/ 393 w 599"/>
              <a:gd name="T33" fmla="*/ 396 h 810"/>
              <a:gd name="T34" fmla="*/ 349 w 599"/>
              <a:gd name="T35" fmla="*/ 402 h 810"/>
              <a:gd name="T36" fmla="*/ 210 w 599"/>
              <a:gd name="T37" fmla="*/ 416 h 810"/>
              <a:gd name="T38" fmla="*/ 207 w 599"/>
              <a:gd name="T39" fmla="*/ 387 h 810"/>
              <a:gd name="T40" fmla="*/ 534 w 599"/>
              <a:gd name="T41" fmla="*/ 55 h 810"/>
              <a:gd name="T42" fmla="*/ 497 w 599"/>
              <a:gd name="T43" fmla="*/ 31 h 810"/>
              <a:gd name="T44" fmla="*/ 435 w 599"/>
              <a:gd name="T45" fmla="*/ 31 h 810"/>
              <a:gd name="T46" fmla="*/ 330 w 599"/>
              <a:gd name="T47" fmla="*/ 55 h 810"/>
              <a:gd name="T48" fmla="*/ 299 w 599"/>
              <a:gd name="T49" fmla="*/ 0 h 810"/>
              <a:gd name="T50" fmla="*/ 267 w 599"/>
              <a:gd name="T51" fmla="*/ 55 h 810"/>
              <a:gd name="T52" fmla="*/ 163 w 599"/>
              <a:gd name="T53" fmla="*/ 31 h 810"/>
              <a:gd name="T54" fmla="*/ 100 w 599"/>
              <a:gd name="T55" fmla="*/ 31 h 810"/>
              <a:gd name="T56" fmla="*/ 65 w 599"/>
              <a:gd name="T57" fmla="*/ 55 h 810"/>
              <a:gd name="T58" fmla="*/ 0 w 599"/>
              <a:gd name="T59" fmla="*/ 745 h 810"/>
              <a:gd name="T60" fmla="*/ 534 w 599"/>
              <a:gd name="T61" fmla="*/ 810 h 810"/>
              <a:gd name="T62" fmla="*/ 599 w 599"/>
              <a:gd name="T63" fmla="*/ 120 h 810"/>
              <a:gd name="T64" fmla="*/ 131 w 599"/>
              <a:gd name="T65" fmla="*/ 511 h 810"/>
              <a:gd name="T66" fmla="*/ 467 w 599"/>
              <a:gd name="T67" fmla="*/ 467 h 810"/>
              <a:gd name="T68" fmla="*/ 131 w 599"/>
              <a:gd name="T69" fmla="*/ 511 h 810"/>
              <a:gd name="T70" fmla="*/ 467 w 599"/>
              <a:gd name="T71" fmla="*/ 595 h 810"/>
              <a:gd name="T72" fmla="*/ 131 w 599"/>
              <a:gd name="T73" fmla="*/ 551 h 810"/>
              <a:gd name="T74" fmla="*/ 131 w 599"/>
              <a:gd name="T75" fmla="*/ 683 h 810"/>
              <a:gd name="T76" fmla="*/ 467 w 599"/>
              <a:gd name="T77" fmla="*/ 639 h 810"/>
              <a:gd name="T78" fmla="*/ 131 w 599"/>
              <a:gd name="T79" fmla="*/ 68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9" h="810">
                <a:moveTo>
                  <a:pt x="535" y="739"/>
                </a:moveTo>
                <a:lnTo>
                  <a:pt x="64" y="739"/>
                </a:lnTo>
                <a:lnTo>
                  <a:pt x="64" y="125"/>
                </a:lnTo>
                <a:lnTo>
                  <a:pt x="100" y="125"/>
                </a:lnTo>
                <a:lnTo>
                  <a:pt x="100" y="146"/>
                </a:lnTo>
                <a:cubicBezTo>
                  <a:pt x="100" y="163"/>
                  <a:pt x="114" y="178"/>
                  <a:pt x="132" y="178"/>
                </a:cubicBezTo>
                <a:cubicBezTo>
                  <a:pt x="149" y="178"/>
                  <a:pt x="163" y="163"/>
                  <a:pt x="163" y="146"/>
                </a:cubicBezTo>
                <a:lnTo>
                  <a:pt x="163" y="125"/>
                </a:lnTo>
                <a:lnTo>
                  <a:pt x="267" y="125"/>
                </a:lnTo>
                <a:lnTo>
                  <a:pt x="267" y="146"/>
                </a:lnTo>
                <a:cubicBezTo>
                  <a:pt x="267" y="163"/>
                  <a:pt x="281" y="178"/>
                  <a:pt x="299" y="178"/>
                </a:cubicBezTo>
                <a:cubicBezTo>
                  <a:pt x="316" y="178"/>
                  <a:pt x="330" y="163"/>
                  <a:pt x="330" y="146"/>
                </a:cubicBezTo>
                <a:lnTo>
                  <a:pt x="330" y="125"/>
                </a:lnTo>
                <a:lnTo>
                  <a:pt x="435" y="125"/>
                </a:lnTo>
                <a:lnTo>
                  <a:pt x="435" y="146"/>
                </a:lnTo>
                <a:cubicBezTo>
                  <a:pt x="435" y="163"/>
                  <a:pt x="449" y="178"/>
                  <a:pt x="466" y="178"/>
                </a:cubicBezTo>
                <a:cubicBezTo>
                  <a:pt x="483" y="178"/>
                  <a:pt x="497" y="163"/>
                  <a:pt x="497" y="146"/>
                </a:cubicBezTo>
                <a:lnTo>
                  <a:pt x="497" y="125"/>
                </a:lnTo>
                <a:lnTo>
                  <a:pt x="535" y="125"/>
                </a:lnTo>
                <a:lnTo>
                  <a:pt x="535" y="739"/>
                </a:lnTo>
                <a:close/>
                <a:moveTo>
                  <a:pt x="192" y="369"/>
                </a:moveTo>
                <a:lnTo>
                  <a:pt x="207" y="354"/>
                </a:lnTo>
                <a:cubicBezTo>
                  <a:pt x="238" y="381"/>
                  <a:pt x="275" y="399"/>
                  <a:pt x="322" y="376"/>
                </a:cubicBezTo>
                <a:lnTo>
                  <a:pt x="253" y="307"/>
                </a:lnTo>
                <a:lnTo>
                  <a:pt x="235" y="326"/>
                </a:lnTo>
                <a:lnTo>
                  <a:pt x="206" y="297"/>
                </a:lnTo>
                <a:lnTo>
                  <a:pt x="257" y="246"/>
                </a:lnTo>
                <a:cubicBezTo>
                  <a:pt x="264" y="249"/>
                  <a:pt x="276" y="249"/>
                  <a:pt x="290" y="239"/>
                </a:cubicBezTo>
                <a:lnTo>
                  <a:pt x="304" y="255"/>
                </a:lnTo>
                <a:lnTo>
                  <a:pt x="279" y="281"/>
                </a:lnTo>
                <a:lnTo>
                  <a:pt x="348" y="351"/>
                </a:lnTo>
                <a:cubicBezTo>
                  <a:pt x="374" y="307"/>
                  <a:pt x="353" y="242"/>
                  <a:pt x="293" y="213"/>
                </a:cubicBezTo>
                <a:cubicBezTo>
                  <a:pt x="352" y="216"/>
                  <a:pt x="428" y="283"/>
                  <a:pt x="374" y="376"/>
                </a:cubicBezTo>
                <a:lnTo>
                  <a:pt x="393" y="396"/>
                </a:lnTo>
                <a:lnTo>
                  <a:pt x="368" y="420"/>
                </a:lnTo>
                <a:lnTo>
                  <a:pt x="349" y="402"/>
                </a:lnTo>
                <a:cubicBezTo>
                  <a:pt x="299" y="429"/>
                  <a:pt x="254" y="425"/>
                  <a:pt x="218" y="397"/>
                </a:cubicBezTo>
                <a:cubicBezTo>
                  <a:pt x="220" y="404"/>
                  <a:pt x="216" y="411"/>
                  <a:pt x="210" y="416"/>
                </a:cubicBezTo>
                <a:cubicBezTo>
                  <a:pt x="202" y="421"/>
                  <a:pt x="194" y="419"/>
                  <a:pt x="189" y="412"/>
                </a:cubicBezTo>
                <a:cubicBezTo>
                  <a:pt x="181" y="399"/>
                  <a:pt x="194" y="384"/>
                  <a:pt x="207" y="387"/>
                </a:cubicBezTo>
                <a:cubicBezTo>
                  <a:pt x="202" y="382"/>
                  <a:pt x="197" y="376"/>
                  <a:pt x="192" y="369"/>
                </a:cubicBezTo>
                <a:close/>
                <a:moveTo>
                  <a:pt x="534" y="55"/>
                </a:moveTo>
                <a:lnTo>
                  <a:pt x="497" y="55"/>
                </a:lnTo>
                <a:lnTo>
                  <a:pt x="497" y="31"/>
                </a:lnTo>
                <a:cubicBezTo>
                  <a:pt x="497" y="14"/>
                  <a:pt x="483" y="0"/>
                  <a:pt x="466" y="0"/>
                </a:cubicBezTo>
                <a:cubicBezTo>
                  <a:pt x="449" y="0"/>
                  <a:pt x="435" y="14"/>
                  <a:pt x="435" y="31"/>
                </a:cubicBezTo>
                <a:lnTo>
                  <a:pt x="435" y="55"/>
                </a:lnTo>
                <a:lnTo>
                  <a:pt x="330" y="55"/>
                </a:lnTo>
                <a:lnTo>
                  <a:pt x="330" y="31"/>
                </a:lnTo>
                <a:cubicBezTo>
                  <a:pt x="330" y="14"/>
                  <a:pt x="316" y="0"/>
                  <a:pt x="299" y="0"/>
                </a:cubicBezTo>
                <a:cubicBezTo>
                  <a:pt x="281" y="0"/>
                  <a:pt x="267" y="14"/>
                  <a:pt x="267" y="31"/>
                </a:cubicBezTo>
                <a:lnTo>
                  <a:pt x="267" y="55"/>
                </a:lnTo>
                <a:lnTo>
                  <a:pt x="163" y="55"/>
                </a:lnTo>
                <a:lnTo>
                  <a:pt x="163" y="31"/>
                </a:lnTo>
                <a:cubicBezTo>
                  <a:pt x="163" y="14"/>
                  <a:pt x="149" y="0"/>
                  <a:pt x="132" y="0"/>
                </a:cubicBezTo>
                <a:cubicBezTo>
                  <a:pt x="114" y="0"/>
                  <a:pt x="100" y="14"/>
                  <a:pt x="100" y="31"/>
                </a:cubicBezTo>
                <a:lnTo>
                  <a:pt x="100" y="55"/>
                </a:lnTo>
                <a:lnTo>
                  <a:pt x="65" y="55"/>
                </a:lnTo>
                <a:cubicBezTo>
                  <a:pt x="29" y="55"/>
                  <a:pt x="0" y="84"/>
                  <a:pt x="0" y="120"/>
                </a:cubicBezTo>
                <a:lnTo>
                  <a:pt x="0" y="745"/>
                </a:lnTo>
                <a:cubicBezTo>
                  <a:pt x="0" y="781"/>
                  <a:pt x="29" y="810"/>
                  <a:pt x="65" y="810"/>
                </a:cubicBezTo>
                <a:lnTo>
                  <a:pt x="534" y="810"/>
                </a:lnTo>
                <a:cubicBezTo>
                  <a:pt x="570" y="810"/>
                  <a:pt x="599" y="781"/>
                  <a:pt x="599" y="745"/>
                </a:cubicBezTo>
                <a:lnTo>
                  <a:pt x="599" y="120"/>
                </a:lnTo>
                <a:cubicBezTo>
                  <a:pt x="599" y="84"/>
                  <a:pt x="570" y="55"/>
                  <a:pt x="534" y="55"/>
                </a:cubicBezTo>
                <a:close/>
                <a:moveTo>
                  <a:pt x="131" y="511"/>
                </a:moveTo>
                <a:lnTo>
                  <a:pt x="467" y="511"/>
                </a:lnTo>
                <a:lnTo>
                  <a:pt x="467" y="467"/>
                </a:lnTo>
                <a:lnTo>
                  <a:pt x="131" y="467"/>
                </a:lnTo>
                <a:lnTo>
                  <a:pt x="131" y="511"/>
                </a:lnTo>
                <a:close/>
                <a:moveTo>
                  <a:pt x="131" y="595"/>
                </a:moveTo>
                <a:lnTo>
                  <a:pt x="467" y="595"/>
                </a:lnTo>
                <a:lnTo>
                  <a:pt x="467" y="551"/>
                </a:lnTo>
                <a:lnTo>
                  <a:pt x="131" y="551"/>
                </a:lnTo>
                <a:lnTo>
                  <a:pt x="131" y="595"/>
                </a:lnTo>
                <a:close/>
                <a:moveTo>
                  <a:pt x="131" y="683"/>
                </a:moveTo>
                <a:lnTo>
                  <a:pt x="467" y="683"/>
                </a:lnTo>
                <a:lnTo>
                  <a:pt x="467" y="639"/>
                </a:lnTo>
                <a:lnTo>
                  <a:pt x="131" y="639"/>
                </a:lnTo>
                <a:lnTo>
                  <a:pt x="131" y="683"/>
                </a:lnTo>
                <a:close/>
              </a:path>
            </a:pathLst>
          </a:custGeom>
          <a:solidFill>
            <a:srgbClr val="FFFFFF"/>
          </a:solidFill>
          <a:ln>
            <a:noFill/>
          </a:ln>
        </p:spPr>
        <p:txBody>
          <a:bodyPr vert="horz" wrap="square" lIns="91383" tIns="45691" rIns="91383" bIns="45691" numCol="1" anchor="t" anchorCtr="0" compatLnSpc="1"/>
          <a:lstStyle/>
          <a:p>
            <a:pPr defTabSz="913765" eaLnBrk="0" fontAlgn="base" hangingPunct="0">
              <a:spcBef>
                <a:spcPct val="0"/>
              </a:spcBef>
              <a:spcAft>
                <a:spcPct val="0"/>
              </a:spcAft>
              <a:defRPr/>
            </a:pPr>
            <a:endParaRPr lang="zh-CN" altLang="en-US" sz="1800" kern="0">
              <a:solidFill>
                <a:srgbClr val="BC0000"/>
              </a:solidFill>
              <a:latin typeface="Arial" panose="020B0604020202020204"/>
              <a:ea typeface="黑体" panose="02010609060101010101" pitchFamily="49" charset="-122"/>
              <a:cs typeface="+mn-ea"/>
              <a:sym typeface="+mn-lt"/>
            </a:endParaRPr>
          </a:p>
        </p:txBody>
      </p:sp>
      <p:sp>
        <p:nvSpPr>
          <p:cNvPr id="9" name="矩形 8"/>
          <p:cNvSpPr/>
          <p:nvPr/>
        </p:nvSpPr>
        <p:spPr>
          <a:xfrm>
            <a:off x="1291953" y="2965489"/>
            <a:ext cx="9692501" cy="2346283"/>
          </a:xfrm>
          <a:prstGeom prst="rect">
            <a:avLst/>
          </a:prstGeom>
        </p:spPr>
        <p:txBody>
          <a:bodyPr wrap="square">
            <a:spAutoFit/>
          </a:bodyPr>
          <a:lstStyle/>
          <a:p>
            <a:pPr algn="just">
              <a:lnSpc>
                <a:spcPct val="150000"/>
              </a:lnSpc>
              <a:spcBef>
                <a:spcPts val="1200"/>
              </a:spcBef>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党的十九大以来，以习近平同志为核心的党中央高度重视宪法在治国理政中的重要地位和作用，把实施宪法摆在全面依法治国的突出位置。从设立国家宪法日，到实行宪法宣誓制度，从深入开展宪法教育，到党的十九大提出“推进合宪性审查工作”，一系列有力措施不断加强宪法实施和监督工作，为保证宪法实施提供了强有力的政治和制度保障。</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rotWithShape="1">
          <a:blip r:embed="rId1">
            <a:extLst>
              <a:ext uri="{BEBA8EAE-BF5A-486C-A8C5-ECC9F3942E4B}">
                <a14:imgProps xmlns:a14="http://schemas.microsoft.com/office/drawing/2010/main">
                  <a14:imgLayer r:embed="rId2">
                    <a14:imgEffect>
                      <a14:saturation sat="300000"/>
                    </a14:imgEffect>
                  </a14:imgLayer>
                </a14:imgProps>
              </a:ext>
            </a:extLst>
          </a:blip>
          <a:srcRect l="17568" t="9542" r="12358" b="8664"/>
          <a:stretch>
            <a:fillRect/>
          </a:stretch>
        </p:blipFill>
        <p:spPr>
          <a:xfrm>
            <a:off x="1794242" y="1233444"/>
            <a:ext cx="1583853" cy="1583852"/>
          </a:xfrm>
          <a:prstGeom prst="ellipse">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7381" y="2100666"/>
            <a:ext cx="10461646" cy="3691834"/>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3" name="组合 2"/>
          <p:cNvGrpSpPr/>
          <p:nvPr/>
        </p:nvGrpSpPr>
        <p:grpSpPr>
          <a:xfrm>
            <a:off x="2970741" y="1488606"/>
            <a:ext cx="7702064" cy="1073530"/>
            <a:chOff x="2885015" y="1619373"/>
            <a:chExt cx="7956665" cy="1073530"/>
          </a:xfrm>
        </p:grpSpPr>
        <p:sp>
          <p:nvSpPr>
            <p:cNvPr id="4" name="矩形: 圆角 1"/>
            <p:cNvSpPr/>
            <p:nvPr/>
          </p:nvSpPr>
          <p:spPr>
            <a:xfrm>
              <a:off x="2885015" y="1619373"/>
              <a:ext cx="7905970" cy="1073530"/>
            </a:xfrm>
            <a:prstGeom prst="roundRect">
              <a:avLst>
                <a:gd name="adj" fmla="val 6909"/>
              </a:avLst>
            </a:prstGeom>
            <a:solidFill>
              <a:srgbClr val="DA1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solidFill>
                  <a:schemeClr val="lt1"/>
                </a:solidFill>
                <a:latin typeface="微软雅黑" panose="020B0503020204020204" pitchFamily="34" charset="-122"/>
                <a:ea typeface="微软雅黑" panose="020B0503020204020204" pitchFamily="34" charset="-122"/>
              </a:endParaRPr>
            </a:p>
          </p:txBody>
        </p:sp>
        <p:sp>
          <p:nvSpPr>
            <p:cNvPr id="5" name="矩形 4"/>
            <p:cNvSpPr/>
            <p:nvPr/>
          </p:nvSpPr>
          <p:spPr>
            <a:xfrm>
              <a:off x="3056932" y="1740638"/>
              <a:ext cx="7784748"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800" b="1" dirty="0">
                  <a:solidFill>
                    <a:srgbClr val="FEFDFD"/>
                  </a:solidFill>
                  <a:latin typeface="微软雅黑" panose="020B0503020204020204" pitchFamily="34" charset="-122"/>
                  <a:ea typeface="微软雅黑" panose="020B0503020204020204" pitchFamily="34" charset="-122"/>
                  <a:cs typeface="+mn-ea"/>
                </a:rPr>
                <a:t>为国也，观俗立法则治，察国事本则宜</a:t>
              </a:r>
              <a:endParaRPr lang="zh-CN" altLang="en-US" sz="2800" b="1" dirty="0">
                <a:solidFill>
                  <a:srgbClr val="FEFDFD"/>
                </a:solidFill>
                <a:latin typeface="微软雅黑" panose="020B0503020204020204" pitchFamily="34" charset="-122"/>
                <a:ea typeface="微软雅黑" panose="020B0503020204020204" pitchFamily="34" charset="-122"/>
                <a:cs typeface="+mn-ea"/>
              </a:endParaRPr>
            </a:p>
          </p:txBody>
        </p:sp>
      </p:grpSp>
      <p:sp>
        <p:nvSpPr>
          <p:cNvPr id="8" name="Freeform 12"/>
          <p:cNvSpPr>
            <a:spLocks noEditPoints="1"/>
          </p:cNvSpPr>
          <p:nvPr/>
        </p:nvSpPr>
        <p:spPr bwMode="auto">
          <a:xfrm>
            <a:off x="1868922" y="1726636"/>
            <a:ext cx="552084" cy="748058"/>
          </a:xfrm>
          <a:custGeom>
            <a:avLst/>
            <a:gdLst>
              <a:gd name="T0" fmla="*/ 64 w 599"/>
              <a:gd name="T1" fmla="*/ 739 h 810"/>
              <a:gd name="T2" fmla="*/ 100 w 599"/>
              <a:gd name="T3" fmla="*/ 125 h 810"/>
              <a:gd name="T4" fmla="*/ 132 w 599"/>
              <a:gd name="T5" fmla="*/ 178 h 810"/>
              <a:gd name="T6" fmla="*/ 163 w 599"/>
              <a:gd name="T7" fmla="*/ 125 h 810"/>
              <a:gd name="T8" fmla="*/ 267 w 599"/>
              <a:gd name="T9" fmla="*/ 146 h 810"/>
              <a:gd name="T10" fmla="*/ 330 w 599"/>
              <a:gd name="T11" fmla="*/ 146 h 810"/>
              <a:gd name="T12" fmla="*/ 435 w 599"/>
              <a:gd name="T13" fmla="*/ 125 h 810"/>
              <a:gd name="T14" fmla="*/ 466 w 599"/>
              <a:gd name="T15" fmla="*/ 178 h 810"/>
              <a:gd name="T16" fmla="*/ 497 w 599"/>
              <a:gd name="T17" fmla="*/ 125 h 810"/>
              <a:gd name="T18" fmla="*/ 535 w 599"/>
              <a:gd name="T19" fmla="*/ 739 h 810"/>
              <a:gd name="T20" fmla="*/ 207 w 599"/>
              <a:gd name="T21" fmla="*/ 354 h 810"/>
              <a:gd name="T22" fmla="*/ 253 w 599"/>
              <a:gd name="T23" fmla="*/ 307 h 810"/>
              <a:gd name="T24" fmla="*/ 206 w 599"/>
              <a:gd name="T25" fmla="*/ 297 h 810"/>
              <a:gd name="T26" fmla="*/ 290 w 599"/>
              <a:gd name="T27" fmla="*/ 239 h 810"/>
              <a:gd name="T28" fmla="*/ 279 w 599"/>
              <a:gd name="T29" fmla="*/ 281 h 810"/>
              <a:gd name="T30" fmla="*/ 293 w 599"/>
              <a:gd name="T31" fmla="*/ 213 h 810"/>
              <a:gd name="T32" fmla="*/ 393 w 599"/>
              <a:gd name="T33" fmla="*/ 396 h 810"/>
              <a:gd name="T34" fmla="*/ 349 w 599"/>
              <a:gd name="T35" fmla="*/ 402 h 810"/>
              <a:gd name="T36" fmla="*/ 210 w 599"/>
              <a:gd name="T37" fmla="*/ 416 h 810"/>
              <a:gd name="T38" fmla="*/ 207 w 599"/>
              <a:gd name="T39" fmla="*/ 387 h 810"/>
              <a:gd name="T40" fmla="*/ 534 w 599"/>
              <a:gd name="T41" fmla="*/ 55 h 810"/>
              <a:gd name="T42" fmla="*/ 497 w 599"/>
              <a:gd name="T43" fmla="*/ 31 h 810"/>
              <a:gd name="T44" fmla="*/ 435 w 599"/>
              <a:gd name="T45" fmla="*/ 31 h 810"/>
              <a:gd name="T46" fmla="*/ 330 w 599"/>
              <a:gd name="T47" fmla="*/ 55 h 810"/>
              <a:gd name="T48" fmla="*/ 299 w 599"/>
              <a:gd name="T49" fmla="*/ 0 h 810"/>
              <a:gd name="T50" fmla="*/ 267 w 599"/>
              <a:gd name="T51" fmla="*/ 55 h 810"/>
              <a:gd name="T52" fmla="*/ 163 w 599"/>
              <a:gd name="T53" fmla="*/ 31 h 810"/>
              <a:gd name="T54" fmla="*/ 100 w 599"/>
              <a:gd name="T55" fmla="*/ 31 h 810"/>
              <a:gd name="T56" fmla="*/ 65 w 599"/>
              <a:gd name="T57" fmla="*/ 55 h 810"/>
              <a:gd name="T58" fmla="*/ 0 w 599"/>
              <a:gd name="T59" fmla="*/ 745 h 810"/>
              <a:gd name="T60" fmla="*/ 534 w 599"/>
              <a:gd name="T61" fmla="*/ 810 h 810"/>
              <a:gd name="T62" fmla="*/ 599 w 599"/>
              <a:gd name="T63" fmla="*/ 120 h 810"/>
              <a:gd name="T64" fmla="*/ 131 w 599"/>
              <a:gd name="T65" fmla="*/ 511 h 810"/>
              <a:gd name="T66" fmla="*/ 467 w 599"/>
              <a:gd name="T67" fmla="*/ 467 h 810"/>
              <a:gd name="T68" fmla="*/ 131 w 599"/>
              <a:gd name="T69" fmla="*/ 511 h 810"/>
              <a:gd name="T70" fmla="*/ 467 w 599"/>
              <a:gd name="T71" fmla="*/ 595 h 810"/>
              <a:gd name="T72" fmla="*/ 131 w 599"/>
              <a:gd name="T73" fmla="*/ 551 h 810"/>
              <a:gd name="T74" fmla="*/ 131 w 599"/>
              <a:gd name="T75" fmla="*/ 683 h 810"/>
              <a:gd name="T76" fmla="*/ 467 w 599"/>
              <a:gd name="T77" fmla="*/ 639 h 810"/>
              <a:gd name="T78" fmla="*/ 131 w 599"/>
              <a:gd name="T79" fmla="*/ 68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9" h="810">
                <a:moveTo>
                  <a:pt x="535" y="739"/>
                </a:moveTo>
                <a:lnTo>
                  <a:pt x="64" y="739"/>
                </a:lnTo>
                <a:lnTo>
                  <a:pt x="64" y="125"/>
                </a:lnTo>
                <a:lnTo>
                  <a:pt x="100" y="125"/>
                </a:lnTo>
                <a:lnTo>
                  <a:pt x="100" y="146"/>
                </a:lnTo>
                <a:cubicBezTo>
                  <a:pt x="100" y="163"/>
                  <a:pt x="114" y="178"/>
                  <a:pt x="132" y="178"/>
                </a:cubicBezTo>
                <a:cubicBezTo>
                  <a:pt x="149" y="178"/>
                  <a:pt x="163" y="163"/>
                  <a:pt x="163" y="146"/>
                </a:cubicBezTo>
                <a:lnTo>
                  <a:pt x="163" y="125"/>
                </a:lnTo>
                <a:lnTo>
                  <a:pt x="267" y="125"/>
                </a:lnTo>
                <a:lnTo>
                  <a:pt x="267" y="146"/>
                </a:lnTo>
                <a:cubicBezTo>
                  <a:pt x="267" y="163"/>
                  <a:pt x="281" y="178"/>
                  <a:pt x="299" y="178"/>
                </a:cubicBezTo>
                <a:cubicBezTo>
                  <a:pt x="316" y="178"/>
                  <a:pt x="330" y="163"/>
                  <a:pt x="330" y="146"/>
                </a:cubicBezTo>
                <a:lnTo>
                  <a:pt x="330" y="125"/>
                </a:lnTo>
                <a:lnTo>
                  <a:pt x="435" y="125"/>
                </a:lnTo>
                <a:lnTo>
                  <a:pt x="435" y="146"/>
                </a:lnTo>
                <a:cubicBezTo>
                  <a:pt x="435" y="163"/>
                  <a:pt x="449" y="178"/>
                  <a:pt x="466" y="178"/>
                </a:cubicBezTo>
                <a:cubicBezTo>
                  <a:pt x="483" y="178"/>
                  <a:pt x="497" y="163"/>
                  <a:pt x="497" y="146"/>
                </a:cubicBezTo>
                <a:lnTo>
                  <a:pt x="497" y="125"/>
                </a:lnTo>
                <a:lnTo>
                  <a:pt x="535" y="125"/>
                </a:lnTo>
                <a:lnTo>
                  <a:pt x="535" y="739"/>
                </a:lnTo>
                <a:close/>
                <a:moveTo>
                  <a:pt x="192" y="369"/>
                </a:moveTo>
                <a:lnTo>
                  <a:pt x="207" y="354"/>
                </a:lnTo>
                <a:cubicBezTo>
                  <a:pt x="238" y="381"/>
                  <a:pt x="275" y="399"/>
                  <a:pt x="322" y="376"/>
                </a:cubicBezTo>
                <a:lnTo>
                  <a:pt x="253" y="307"/>
                </a:lnTo>
                <a:lnTo>
                  <a:pt x="235" y="326"/>
                </a:lnTo>
                <a:lnTo>
                  <a:pt x="206" y="297"/>
                </a:lnTo>
                <a:lnTo>
                  <a:pt x="257" y="246"/>
                </a:lnTo>
                <a:cubicBezTo>
                  <a:pt x="264" y="249"/>
                  <a:pt x="276" y="249"/>
                  <a:pt x="290" y="239"/>
                </a:cubicBezTo>
                <a:lnTo>
                  <a:pt x="304" y="255"/>
                </a:lnTo>
                <a:lnTo>
                  <a:pt x="279" y="281"/>
                </a:lnTo>
                <a:lnTo>
                  <a:pt x="348" y="351"/>
                </a:lnTo>
                <a:cubicBezTo>
                  <a:pt x="374" y="307"/>
                  <a:pt x="353" y="242"/>
                  <a:pt x="293" y="213"/>
                </a:cubicBezTo>
                <a:cubicBezTo>
                  <a:pt x="352" y="216"/>
                  <a:pt x="428" y="283"/>
                  <a:pt x="374" y="376"/>
                </a:cubicBezTo>
                <a:lnTo>
                  <a:pt x="393" y="396"/>
                </a:lnTo>
                <a:lnTo>
                  <a:pt x="368" y="420"/>
                </a:lnTo>
                <a:lnTo>
                  <a:pt x="349" y="402"/>
                </a:lnTo>
                <a:cubicBezTo>
                  <a:pt x="299" y="429"/>
                  <a:pt x="254" y="425"/>
                  <a:pt x="218" y="397"/>
                </a:cubicBezTo>
                <a:cubicBezTo>
                  <a:pt x="220" y="404"/>
                  <a:pt x="216" y="411"/>
                  <a:pt x="210" y="416"/>
                </a:cubicBezTo>
                <a:cubicBezTo>
                  <a:pt x="202" y="421"/>
                  <a:pt x="194" y="419"/>
                  <a:pt x="189" y="412"/>
                </a:cubicBezTo>
                <a:cubicBezTo>
                  <a:pt x="181" y="399"/>
                  <a:pt x="194" y="384"/>
                  <a:pt x="207" y="387"/>
                </a:cubicBezTo>
                <a:cubicBezTo>
                  <a:pt x="202" y="382"/>
                  <a:pt x="197" y="376"/>
                  <a:pt x="192" y="369"/>
                </a:cubicBezTo>
                <a:close/>
                <a:moveTo>
                  <a:pt x="534" y="55"/>
                </a:moveTo>
                <a:lnTo>
                  <a:pt x="497" y="55"/>
                </a:lnTo>
                <a:lnTo>
                  <a:pt x="497" y="31"/>
                </a:lnTo>
                <a:cubicBezTo>
                  <a:pt x="497" y="14"/>
                  <a:pt x="483" y="0"/>
                  <a:pt x="466" y="0"/>
                </a:cubicBezTo>
                <a:cubicBezTo>
                  <a:pt x="449" y="0"/>
                  <a:pt x="435" y="14"/>
                  <a:pt x="435" y="31"/>
                </a:cubicBezTo>
                <a:lnTo>
                  <a:pt x="435" y="55"/>
                </a:lnTo>
                <a:lnTo>
                  <a:pt x="330" y="55"/>
                </a:lnTo>
                <a:lnTo>
                  <a:pt x="330" y="31"/>
                </a:lnTo>
                <a:cubicBezTo>
                  <a:pt x="330" y="14"/>
                  <a:pt x="316" y="0"/>
                  <a:pt x="299" y="0"/>
                </a:cubicBezTo>
                <a:cubicBezTo>
                  <a:pt x="281" y="0"/>
                  <a:pt x="267" y="14"/>
                  <a:pt x="267" y="31"/>
                </a:cubicBezTo>
                <a:lnTo>
                  <a:pt x="267" y="55"/>
                </a:lnTo>
                <a:lnTo>
                  <a:pt x="163" y="55"/>
                </a:lnTo>
                <a:lnTo>
                  <a:pt x="163" y="31"/>
                </a:lnTo>
                <a:cubicBezTo>
                  <a:pt x="163" y="14"/>
                  <a:pt x="149" y="0"/>
                  <a:pt x="132" y="0"/>
                </a:cubicBezTo>
                <a:cubicBezTo>
                  <a:pt x="114" y="0"/>
                  <a:pt x="100" y="14"/>
                  <a:pt x="100" y="31"/>
                </a:cubicBezTo>
                <a:lnTo>
                  <a:pt x="100" y="55"/>
                </a:lnTo>
                <a:lnTo>
                  <a:pt x="65" y="55"/>
                </a:lnTo>
                <a:cubicBezTo>
                  <a:pt x="29" y="55"/>
                  <a:pt x="0" y="84"/>
                  <a:pt x="0" y="120"/>
                </a:cubicBezTo>
                <a:lnTo>
                  <a:pt x="0" y="745"/>
                </a:lnTo>
                <a:cubicBezTo>
                  <a:pt x="0" y="781"/>
                  <a:pt x="29" y="810"/>
                  <a:pt x="65" y="810"/>
                </a:cubicBezTo>
                <a:lnTo>
                  <a:pt x="534" y="810"/>
                </a:lnTo>
                <a:cubicBezTo>
                  <a:pt x="570" y="810"/>
                  <a:pt x="599" y="781"/>
                  <a:pt x="599" y="745"/>
                </a:cubicBezTo>
                <a:lnTo>
                  <a:pt x="599" y="120"/>
                </a:lnTo>
                <a:cubicBezTo>
                  <a:pt x="599" y="84"/>
                  <a:pt x="570" y="55"/>
                  <a:pt x="534" y="55"/>
                </a:cubicBezTo>
                <a:close/>
                <a:moveTo>
                  <a:pt x="131" y="511"/>
                </a:moveTo>
                <a:lnTo>
                  <a:pt x="467" y="511"/>
                </a:lnTo>
                <a:lnTo>
                  <a:pt x="467" y="467"/>
                </a:lnTo>
                <a:lnTo>
                  <a:pt x="131" y="467"/>
                </a:lnTo>
                <a:lnTo>
                  <a:pt x="131" y="511"/>
                </a:lnTo>
                <a:close/>
                <a:moveTo>
                  <a:pt x="131" y="595"/>
                </a:moveTo>
                <a:lnTo>
                  <a:pt x="467" y="595"/>
                </a:lnTo>
                <a:lnTo>
                  <a:pt x="467" y="551"/>
                </a:lnTo>
                <a:lnTo>
                  <a:pt x="131" y="551"/>
                </a:lnTo>
                <a:lnTo>
                  <a:pt x="131" y="595"/>
                </a:lnTo>
                <a:close/>
                <a:moveTo>
                  <a:pt x="131" y="683"/>
                </a:moveTo>
                <a:lnTo>
                  <a:pt x="467" y="683"/>
                </a:lnTo>
                <a:lnTo>
                  <a:pt x="467" y="639"/>
                </a:lnTo>
                <a:lnTo>
                  <a:pt x="131" y="639"/>
                </a:lnTo>
                <a:lnTo>
                  <a:pt x="131" y="683"/>
                </a:lnTo>
                <a:close/>
              </a:path>
            </a:pathLst>
          </a:custGeom>
          <a:solidFill>
            <a:srgbClr val="FFFFFF"/>
          </a:solidFill>
          <a:ln>
            <a:noFill/>
          </a:ln>
        </p:spPr>
        <p:txBody>
          <a:bodyPr vert="horz" wrap="square" lIns="91383" tIns="45691" rIns="91383" bIns="45691" numCol="1" anchor="t" anchorCtr="0" compatLnSpc="1"/>
          <a:lstStyle/>
          <a:p>
            <a:pPr defTabSz="913765" eaLnBrk="0" fontAlgn="base" hangingPunct="0">
              <a:spcBef>
                <a:spcPct val="0"/>
              </a:spcBef>
              <a:spcAft>
                <a:spcPct val="0"/>
              </a:spcAft>
              <a:defRPr/>
            </a:pPr>
            <a:endParaRPr lang="zh-CN" altLang="en-US" sz="1800" kern="0">
              <a:solidFill>
                <a:srgbClr val="BC0000"/>
              </a:solidFill>
              <a:latin typeface="Arial" panose="020B0604020202020204"/>
              <a:ea typeface="黑体" panose="02010609060101010101" pitchFamily="49" charset="-122"/>
              <a:cs typeface="+mn-ea"/>
              <a:sym typeface="+mn-lt"/>
            </a:endParaRPr>
          </a:p>
        </p:txBody>
      </p:sp>
      <p:sp>
        <p:nvSpPr>
          <p:cNvPr id="9" name="矩形 8"/>
          <p:cNvSpPr/>
          <p:nvPr/>
        </p:nvSpPr>
        <p:spPr>
          <a:xfrm>
            <a:off x="1249749" y="2814898"/>
            <a:ext cx="9692501" cy="2900281"/>
          </a:xfrm>
          <a:prstGeom prst="rect">
            <a:avLst/>
          </a:prstGeom>
        </p:spPr>
        <p:txBody>
          <a:bodyPr wrap="square">
            <a:spAutoFit/>
          </a:bodyPr>
          <a:lstStyle/>
          <a:p>
            <a:pPr algn="just">
              <a:lnSpc>
                <a:spcPct val="150000"/>
              </a:lnSpc>
              <a:spcBef>
                <a:spcPts val="1200"/>
              </a:spcBef>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十三届全国人大一次会议通过的</a:t>
            </a: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中华人民共和国宪法修正案</a:t>
            </a: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把党和人民在实践中取得的重大理论创新、实践创新、制度创新成果特别是习近平新时代中国特色社会主义思想通过国家根本法确定下来，实现了我国宪法的又一次与时俱进。修改后的宪法，更好地体现了全党和全体人民的意志，更好地展示了中国特色社会主义制度的优势，更好地适应了推进国家治理体系和治理能力现代化的要求，必将更有力地动员和组织全国各族人民为夺取新时代中国特色社会主义伟大胜利而奋斗。</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rotWithShape="1">
          <a:blip r:embed="rId1">
            <a:extLst>
              <a:ext uri="{BEBA8EAE-BF5A-486C-A8C5-ECC9F3942E4B}">
                <a14:imgProps xmlns:a14="http://schemas.microsoft.com/office/drawing/2010/main">
                  <a14:imgLayer r:embed="rId2">
                    <a14:imgEffect>
                      <a14:saturation sat="300000"/>
                    </a14:imgEffect>
                  </a14:imgLayer>
                </a14:imgProps>
              </a:ext>
            </a:extLst>
          </a:blip>
          <a:srcRect l="17568" t="9542" r="12358" b="8664"/>
          <a:stretch>
            <a:fillRect/>
          </a:stretch>
        </p:blipFill>
        <p:spPr>
          <a:xfrm>
            <a:off x="1794242" y="1233444"/>
            <a:ext cx="1583853" cy="1583852"/>
          </a:xfrm>
          <a:prstGeom prst="ellipse">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7381" y="2100665"/>
            <a:ext cx="10461646" cy="3962509"/>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3" name="组合 2"/>
          <p:cNvGrpSpPr/>
          <p:nvPr/>
        </p:nvGrpSpPr>
        <p:grpSpPr>
          <a:xfrm>
            <a:off x="2970741" y="1488606"/>
            <a:ext cx="7702064" cy="1073530"/>
            <a:chOff x="2885015" y="1619373"/>
            <a:chExt cx="7956665" cy="1073530"/>
          </a:xfrm>
        </p:grpSpPr>
        <p:sp>
          <p:nvSpPr>
            <p:cNvPr id="4" name="矩形: 圆角 1"/>
            <p:cNvSpPr/>
            <p:nvPr/>
          </p:nvSpPr>
          <p:spPr>
            <a:xfrm>
              <a:off x="2885015" y="1619373"/>
              <a:ext cx="7905970" cy="1073530"/>
            </a:xfrm>
            <a:prstGeom prst="roundRect">
              <a:avLst>
                <a:gd name="adj" fmla="val 6909"/>
              </a:avLst>
            </a:prstGeom>
            <a:solidFill>
              <a:srgbClr val="DA1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solidFill>
                  <a:schemeClr val="lt1"/>
                </a:solidFill>
                <a:latin typeface="微软雅黑" panose="020B0503020204020204" pitchFamily="34" charset="-122"/>
                <a:ea typeface="微软雅黑" panose="020B0503020204020204" pitchFamily="34" charset="-122"/>
              </a:endParaRPr>
            </a:p>
          </p:txBody>
        </p:sp>
        <p:sp>
          <p:nvSpPr>
            <p:cNvPr id="5" name="矩形 4"/>
            <p:cNvSpPr/>
            <p:nvPr/>
          </p:nvSpPr>
          <p:spPr>
            <a:xfrm>
              <a:off x="3056932" y="1740638"/>
              <a:ext cx="7784748"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800" b="1" dirty="0">
                  <a:solidFill>
                    <a:srgbClr val="FEFDFD"/>
                  </a:solidFill>
                  <a:latin typeface="微软雅黑" panose="020B0503020204020204" pitchFamily="34" charset="-122"/>
                  <a:ea typeface="微软雅黑" panose="020B0503020204020204" pitchFamily="34" charset="-122"/>
                  <a:cs typeface="+mn-ea"/>
                </a:rPr>
                <a:t>宪法的生命在于实施，宪法的权威在于实施</a:t>
              </a:r>
              <a:endParaRPr lang="zh-CN" altLang="en-US" sz="2800" b="1" dirty="0">
                <a:solidFill>
                  <a:srgbClr val="FEFDFD"/>
                </a:solidFill>
                <a:latin typeface="微软雅黑" panose="020B0503020204020204" pitchFamily="34" charset="-122"/>
                <a:ea typeface="微软雅黑" panose="020B0503020204020204" pitchFamily="34" charset="-122"/>
                <a:cs typeface="+mn-ea"/>
              </a:endParaRPr>
            </a:p>
          </p:txBody>
        </p:sp>
      </p:grpSp>
      <p:sp>
        <p:nvSpPr>
          <p:cNvPr id="8" name="Freeform 12"/>
          <p:cNvSpPr>
            <a:spLocks noEditPoints="1"/>
          </p:cNvSpPr>
          <p:nvPr/>
        </p:nvSpPr>
        <p:spPr bwMode="auto">
          <a:xfrm>
            <a:off x="1868922" y="1726636"/>
            <a:ext cx="552084" cy="748058"/>
          </a:xfrm>
          <a:custGeom>
            <a:avLst/>
            <a:gdLst>
              <a:gd name="T0" fmla="*/ 64 w 599"/>
              <a:gd name="T1" fmla="*/ 739 h 810"/>
              <a:gd name="T2" fmla="*/ 100 w 599"/>
              <a:gd name="T3" fmla="*/ 125 h 810"/>
              <a:gd name="T4" fmla="*/ 132 w 599"/>
              <a:gd name="T5" fmla="*/ 178 h 810"/>
              <a:gd name="T6" fmla="*/ 163 w 599"/>
              <a:gd name="T7" fmla="*/ 125 h 810"/>
              <a:gd name="T8" fmla="*/ 267 w 599"/>
              <a:gd name="T9" fmla="*/ 146 h 810"/>
              <a:gd name="T10" fmla="*/ 330 w 599"/>
              <a:gd name="T11" fmla="*/ 146 h 810"/>
              <a:gd name="T12" fmla="*/ 435 w 599"/>
              <a:gd name="T13" fmla="*/ 125 h 810"/>
              <a:gd name="T14" fmla="*/ 466 w 599"/>
              <a:gd name="T15" fmla="*/ 178 h 810"/>
              <a:gd name="T16" fmla="*/ 497 w 599"/>
              <a:gd name="T17" fmla="*/ 125 h 810"/>
              <a:gd name="T18" fmla="*/ 535 w 599"/>
              <a:gd name="T19" fmla="*/ 739 h 810"/>
              <a:gd name="T20" fmla="*/ 207 w 599"/>
              <a:gd name="T21" fmla="*/ 354 h 810"/>
              <a:gd name="T22" fmla="*/ 253 w 599"/>
              <a:gd name="T23" fmla="*/ 307 h 810"/>
              <a:gd name="T24" fmla="*/ 206 w 599"/>
              <a:gd name="T25" fmla="*/ 297 h 810"/>
              <a:gd name="T26" fmla="*/ 290 w 599"/>
              <a:gd name="T27" fmla="*/ 239 h 810"/>
              <a:gd name="T28" fmla="*/ 279 w 599"/>
              <a:gd name="T29" fmla="*/ 281 h 810"/>
              <a:gd name="T30" fmla="*/ 293 w 599"/>
              <a:gd name="T31" fmla="*/ 213 h 810"/>
              <a:gd name="T32" fmla="*/ 393 w 599"/>
              <a:gd name="T33" fmla="*/ 396 h 810"/>
              <a:gd name="T34" fmla="*/ 349 w 599"/>
              <a:gd name="T35" fmla="*/ 402 h 810"/>
              <a:gd name="T36" fmla="*/ 210 w 599"/>
              <a:gd name="T37" fmla="*/ 416 h 810"/>
              <a:gd name="T38" fmla="*/ 207 w 599"/>
              <a:gd name="T39" fmla="*/ 387 h 810"/>
              <a:gd name="T40" fmla="*/ 534 w 599"/>
              <a:gd name="T41" fmla="*/ 55 h 810"/>
              <a:gd name="T42" fmla="*/ 497 w 599"/>
              <a:gd name="T43" fmla="*/ 31 h 810"/>
              <a:gd name="T44" fmla="*/ 435 w 599"/>
              <a:gd name="T45" fmla="*/ 31 h 810"/>
              <a:gd name="T46" fmla="*/ 330 w 599"/>
              <a:gd name="T47" fmla="*/ 55 h 810"/>
              <a:gd name="T48" fmla="*/ 299 w 599"/>
              <a:gd name="T49" fmla="*/ 0 h 810"/>
              <a:gd name="T50" fmla="*/ 267 w 599"/>
              <a:gd name="T51" fmla="*/ 55 h 810"/>
              <a:gd name="T52" fmla="*/ 163 w 599"/>
              <a:gd name="T53" fmla="*/ 31 h 810"/>
              <a:gd name="T54" fmla="*/ 100 w 599"/>
              <a:gd name="T55" fmla="*/ 31 h 810"/>
              <a:gd name="T56" fmla="*/ 65 w 599"/>
              <a:gd name="T57" fmla="*/ 55 h 810"/>
              <a:gd name="T58" fmla="*/ 0 w 599"/>
              <a:gd name="T59" fmla="*/ 745 h 810"/>
              <a:gd name="T60" fmla="*/ 534 w 599"/>
              <a:gd name="T61" fmla="*/ 810 h 810"/>
              <a:gd name="T62" fmla="*/ 599 w 599"/>
              <a:gd name="T63" fmla="*/ 120 h 810"/>
              <a:gd name="T64" fmla="*/ 131 w 599"/>
              <a:gd name="T65" fmla="*/ 511 h 810"/>
              <a:gd name="T66" fmla="*/ 467 w 599"/>
              <a:gd name="T67" fmla="*/ 467 h 810"/>
              <a:gd name="T68" fmla="*/ 131 w 599"/>
              <a:gd name="T69" fmla="*/ 511 h 810"/>
              <a:gd name="T70" fmla="*/ 467 w 599"/>
              <a:gd name="T71" fmla="*/ 595 h 810"/>
              <a:gd name="T72" fmla="*/ 131 w 599"/>
              <a:gd name="T73" fmla="*/ 551 h 810"/>
              <a:gd name="T74" fmla="*/ 131 w 599"/>
              <a:gd name="T75" fmla="*/ 683 h 810"/>
              <a:gd name="T76" fmla="*/ 467 w 599"/>
              <a:gd name="T77" fmla="*/ 639 h 810"/>
              <a:gd name="T78" fmla="*/ 131 w 599"/>
              <a:gd name="T79" fmla="*/ 68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9" h="810">
                <a:moveTo>
                  <a:pt x="535" y="739"/>
                </a:moveTo>
                <a:lnTo>
                  <a:pt x="64" y="739"/>
                </a:lnTo>
                <a:lnTo>
                  <a:pt x="64" y="125"/>
                </a:lnTo>
                <a:lnTo>
                  <a:pt x="100" y="125"/>
                </a:lnTo>
                <a:lnTo>
                  <a:pt x="100" y="146"/>
                </a:lnTo>
                <a:cubicBezTo>
                  <a:pt x="100" y="163"/>
                  <a:pt x="114" y="178"/>
                  <a:pt x="132" y="178"/>
                </a:cubicBezTo>
                <a:cubicBezTo>
                  <a:pt x="149" y="178"/>
                  <a:pt x="163" y="163"/>
                  <a:pt x="163" y="146"/>
                </a:cubicBezTo>
                <a:lnTo>
                  <a:pt x="163" y="125"/>
                </a:lnTo>
                <a:lnTo>
                  <a:pt x="267" y="125"/>
                </a:lnTo>
                <a:lnTo>
                  <a:pt x="267" y="146"/>
                </a:lnTo>
                <a:cubicBezTo>
                  <a:pt x="267" y="163"/>
                  <a:pt x="281" y="178"/>
                  <a:pt x="299" y="178"/>
                </a:cubicBezTo>
                <a:cubicBezTo>
                  <a:pt x="316" y="178"/>
                  <a:pt x="330" y="163"/>
                  <a:pt x="330" y="146"/>
                </a:cubicBezTo>
                <a:lnTo>
                  <a:pt x="330" y="125"/>
                </a:lnTo>
                <a:lnTo>
                  <a:pt x="435" y="125"/>
                </a:lnTo>
                <a:lnTo>
                  <a:pt x="435" y="146"/>
                </a:lnTo>
                <a:cubicBezTo>
                  <a:pt x="435" y="163"/>
                  <a:pt x="449" y="178"/>
                  <a:pt x="466" y="178"/>
                </a:cubicBezTo>
                <a:cubicBezTo>
                  <a:pt x="483" y="178"/>
                  <a:pt x="497" y="163"/>
                  <a:pt x="497" y="146"/>
                </a:cubicBezTo>
                <a:lnTo>
                  <a:pt x="497" y="125"/>
                </a:lnTo>
                <a:lnTo>
                  <a:pt x="535" y="125"/>
                </a:lnTo>
                <a:lnTo>
                  <a:pt x="535" y="739"/>
                </a:lnTo>
                <a:close/>
                <a:moveTo>
                  <a:pt x="192" y="369"/>
                </a:moveTo>
                <a:lnTo>
                  <a:pt x="207" y="354"/>
                </a:lnTo>
                <a:cubicBezTo>
                  <a:pt x="238" y="381"/>
                  <a:pt x="275" y="399"/>
                  <a:pt x="322" y="376"/>
                </a:cubicBezTo>
                <a:lnTo>
                  <a:pt x="253" y="307"/>
                </a:lnTo>
                <a:lnTo>
                  <a:pt x="235" y="326"/>
                </a:lnTo>
                <a:lnTo>
                  <a:pt x="206" y="297"/>
                </a:lnTo>
                <a:lnTo>
                  <a:pt x="257" y="246"/>
                </a:lnTo>
                <a:cubicBezTo>
                  <a:pt x="264" y="249"/>
                  <a:pt x="276" y="249"/>
                  <a:pt x="290" y="239"/>
                </a:cubicBezTo>
                <a:lnTo>
                  <a:pt x="304" y="255"/>
                </a:lnTo>
                <a:lnTo>
                  <a:pt x="279" y="281"/>
                </a:lnTo>
                <a:lnTo>
                  <a:pt x="348" y="351"/>
                </a:lnTo>
                <a:cubicBezTo>
                  <a:pt x="374" y="307"/>
                  <a:pt x="353" y="242"/>
                  <a:pt x="293" y="213"/>
                </a:cubicBezTo>
                <a:cubicBezTo>
                  <a:pt x="352" y="216"/>
                  <a:pt x="428" y="283"/>
                  <a:pt x="374" y="376"/>
                </a:cubicBezTo>
                <a:lnTo>
                  <a:pt x="393" y="396"/>
                </a:lnTo>
                <a:lnTo>
                  <a:pt x="368" y="420"/>
                </a:lnTo>
                <a:lnTo>
                  <a:pt x="349" y="402"/>
                </a:lnTo>
                <a:cubicBezTo>
                  <a:pt x="299" y="429"/>
                  <a:pt x="254" y="425"/>
                  <a:pt x="218" y="397"/>
                </a:cubicBezTo>
                <a:cubicBezTo>
                  <a:pt x="220" y="404"/>
                  <a:pt x="216" y="411"/>
                  <a:pt x="210" y="416"/>
                </a:cubicBezTo>
                <a:cubicBezTo>
                  <a:pt x="202" y="421"/>
                  <a:pt x="194" y="419"/>
                  <a:pt x="189" y="412"/>
                </a:cubicBezTo>
                <a:cubicBezTo>
                  <a:pt x="181" y="399"/>
                  <a:pt x="194" y="384"/>
                  <a:pt x="207" y="387"/>
                </a:cubicBezTo>
                <a:cubicBezTo>
                  <a:pt x="202" y="382"/>
                  <a:pt x="197" y="376"/>
                  <a:pt x="192" y="369"/>
                </a:cubicBezTo>
                <a:close/>
                <a:moveTo>
                  <a:pt x="534" y="55"/>
                </a:moveTo>
                <a:lnTo>
                  <a:pt x="497" y="55"/>
                </a:lnTo>
                <a:lnTo>
                  <a:pt x="497" y="31"/>
                </a:lnTo>
                <a:cubicBezTo>
                  <a:pt x="497" y="14"/>
                  <a:pt x="483" y="0"/>
                  <a:pt x="466" y="0"/>
                </a:cubicBezTo>
                <a:cubicBezTo>
                  <a:pt x="449" y="0"/>
                  <a:pt x="435" y="14"/>
                  <a:pt x="435" y="31"/>
                </a:cubicBezTo>
                <a:lnTo>
                  <a:pt x="435" y="55"/>
                </a:lnTo>
                <a:lnTo>
                  <a:pt x="330" y="55"/>
                </a:lnTo>
                <a:lnTo>
                  <a:pt x="330" y="31"/>
                </a:lnTo>
                <a:cubicBezTo>
                  <a:pt x="330" y="14"/>
                  <a:pt x="316" y="0"/>
                  <a:pt x="299" y="0"/>
                </a:cubicBezTo>
                <a:cubicBezTo>
                  <a:pt x="281" y="0"/>
                  <a:pt x="267" y="14"/>
                  <a:pt x="267" y="31"/>
                </a:cubicBezTo>
                <a:lnTo>
                  <a:pt x="267" y="55"/>
                </a:lnTo>
                <a:lnTo>
                  <a:pt x="163" y="55"/>
                </a:lnTo>
                <a:lnTo>
                  <a:pt x="163" y="31"/>
                </a:lnTo>
                <a:cubicBezTo>
                  <a:pt x="163" y="14"/>
                  <a:pt x="149" y="0"/>
                  <a:pt x="132" y="0"/>
                </a:cubicBezTo>
                <a:cubicBezTo>
                  <a:pt x="114" y="0"/>
                  <a:pt x="100" y="14"/>
                  <a:pt x="100" y="31"/>
                </a:cubicBezTo>
                <a:lnTo>
                  <a:pt x="100" y="55"/>
                </a:lnTo>
                <a:lnTo>
                  <a:pt x="65" y="55"/>
                </a:lnTo>
                <a:cubicBezTo>
                  <a:pt x="29" y="55"/>
                  <a:pt x="0" y="84"/>
                  <a:pt x="0" y="120"/>
                </a:cubicBezTo>
                <a:lnTo>
                  <a:pt x="0" y="745"/>
                </a:lnTo>
                <a:cubicBezTo>
                  <a:pt x="0" y="781"/>
                  <a:pt x="29" y="810"/>
                  <a:pt x="65" y="810"/>
                </a:cubicBezTo>
                <a:lnTo>
                  <a:pt x="534" y="810"/>
                </a:lnTo>
                <a:cubicBezTo>
                  <a:pt x="570" y="810"/>
                  <a:pt x="599" y="781"/>
                  <a:pt x="599" y="745"/>
                </a:cubicBezTo>
                <a:lnTo>
                  <a:pt x="599" y="120"/>
                </a:lnTo>
                <a:cubicBezTo>
                  <a:pt x="599" y="84"/>
                  <a:pt x="570" y="55"/>
                  <a:pt x="534" y="55"/>
                </a:cubicBezTo>
                <a:close/>
                <a:moveTo>
                  <a:pt x="131" y="511"/>
                </a:moveTo>
                <a:lnTo>
                  <a:pt x="467" y="511"/>
                </a:lnTo>
                <a:lnTo>
                  <a:pt x="467" y="467"/>
                </a:lnTo>
                <a:lnTo>
                  <a:pt x="131" y="467"/>
                </a:lnTo>
                <a:lnTo>
                  <a:pt x="131" y="511"/>
                </a:lnTo>
                <a:close/>
                <a:moveTo>
                  <a:pt x="131" y="595"/>
                </a:moveTo>
                <a:lnTo>
                  <a:pt x="467" y="595"/>
                </a:lnTo>
                <a:lnTo>
                  <a:pt x="467" y="551"/>
                </a:lnTo>
                <a:lnTo>
                  <a:pt x="131" y="551"/>
                </a:lnTo>
                <a:lnTo>
                  <a:pt x="131" y="595"/>
                </a:lnTo>
                <a:close/>
                <a:moveTo>
                  <a:pt x="131" y="683"/>
                </a:moveTo>
                <a:lnTo>
                  <a:pt x="467" y="683"/>
                </a:lnTo>
                <a:lnTo>
                  <a:pt x="467" y="639"/>
                </a:lnTo>
                <a:lnTo>
                  <a:pt x="131" y="639"/>
                </a:lnTo>
                <a:lnTo>
                  <a:pt x="131" y="683"/>
                </a:lnTo>
                <a:close/>
              </a:path>
            </a:pathLst>
          </a:custGeom>
          <a:solidFill>
            <a:srgbClr val="FFFFFF"/>
          </a:solidFill>
          <a:ln>
            <a:noFill/>
          </a:ln>
        </p:spPr>
        <p:txBody>
          <a:bodyPr vert="horz" wrap="square" lIns="91383" tIns="45691" rIns="91383" bIns="45691" numCol="1" anchor="t" anchorCtr="0" compatLnSpc="1"/>
          <a:lstStyle/>
          <a:p>
            <a:pPr defTabSz="913765" eaLnBrk="0" fontAlgn="base" hangingPunct="0">
              <a:spcBef>
                <a:spcPct val="0"/>
              </a:spcBef>
              <a:spcAft>
                <a:spcPct val="0"/>
              </a:spcAft>
              <a:defRPr/>
            </a:pPr>
            <a:endParaRPr lang="zh-CN" altLang="en-US" sz="1800" kern="0">
              <a:solidFill>
                <a:srgbClr val="BC0000"/>
              </a:solidFill>
              <a:latin typeface="Arial" panose="020B0604020202020204"/>
              <a:ea typeface="黑体" panose="02010609060101010101" pitchFamily="49" charset="-122"/>
              <a:cs typeface="+mn-ea"/>
              <a:sym typeface="+mn-lt"/>
            </a:endParaRPr>
          </a:p>
        </p:txBody>
      </p:sp>
      <p:sp>
        <p:nvSpPr>
          <p:cNvPr id="9" name="矩形 8"/>
          <p:cNvSpPr/>
          <p:nvPr/>
        </p:nvSpPr>
        <p:spPr>
          <a:xfrm>
            <a:off x="1249749" y="2848724"/>
            <a:ext cx="9692501" cy="2931059"/>
          </a:xfrm>
          <a:prstGeom prst="rect">
            <a:avLst/>
          </a:prstGeom>
        </p:spPr>
        <p:txBody>
          <a:bodyPr wrap="square">
            <a:spAutoFit/>
          </a:bodyPr>
          <a:lstStyle/>
          <a:p>
            <a:pPr algn="just">
              <a:lnSpc>
                <a:spcPct val="150000"/>
              </a:lnSpc>
              <a:spcBef>
                <a:spcPts val="1200"/>
              </a:spcBef>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维护宪法权威</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，就是维护党和人民共同意志的权威；</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spcBef>
                <a:spcPts val="1200"/>
              </a:spcBef>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捍卫宪法尊严</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，就是捍卫党和人民共同意志的尊严；</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spcBef>
                <a:spcPts val="1200"/>
              </a:spcBef>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保证宪法实施</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，就是保证人民根本利益的实现。加强宪法实施和监督工作，深入推进科学立法、严格执法、公正司法、全民守法，把依法治国、依宪治国工作提高到一个新水平，是我们面临的新任务。</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rotWithShape="1">
          <a:blip r:embed="rId1">
            <a:extLst>
              <a:ext uri="{BEBA8EAE-BF5A-486C-A8C5-ECC9F3942E4B}">
                <a14:imgProps xmlns:a14="http://schemas.microsoft.com/office/drawing/2010/main">
                  <a14:imgLayer r:embed="rId2">
                    <a14:imgEffect>
                      <a14:saturation sat="300000"/>
                    </a14:imgEffect>
                  </a14:imgLayer>
                </a14:imgProps>
              </a:ext>
            </a:extLst>
          </a:blip>
          <a:srcRect l="17568" t="9542" r="12358" b="8664"/>
          <a:stretch>
            <a:fillRect/>
          </a:stretch>
        </p:blipFill>
        <p:spPr>
          <a:xfrm>
            <a:off x="1794242" y="1233444"/>
            <a:ext cx="1583853" cy="1583852"/>
          </a:xfrm>
          <a:prstGeom prst="ellipse">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7381" y="2100665"/>
            <a:ext cx="10461646" cy="3962509"/>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3" name="组合 2"/>
          <p:cNvGrpSpPr/>
          <p:nvPr/>
        </p:nvGrpSpPr>
        <p:grpSpPr>
          <a:xfrm>
            <a:off x="2970741" y="1488606"/>
            <a:ext cx="7702064" cy="1073530"/>
            <a:chOff x="2885015" y="1619373"/>
            <a:chExt cx="7956665" cy="1073530"/>
          </a:xfrm>
        </p:grpSpPr>
        <p:sp>
          <p:nvSpPr>
            <p:cNvPr id="4" name="矩形: 圆角 1"/>
            <p:cNvSpPr/>
            <p:nvPr/>
          </p:nvSpPr>
          <p:spPr>
            <a:xfrm>
              <a:off x="2885015" y="1619373"/>
              <a:ext cx="7905970" cy="1073530"/>
            </a:xfrm>
            <a:prstGeom prst="roundRect">
              <a:avLst>
                <a:gd name="adj" fmla="val 6909"/>
              </a:avLst>
            </a:prstGeom>
            <a:solidFill>
              <a:srgbClr val="DA1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solidFill>
                  <a:schemeClr val="lt1"/>
                </a:solidFill>
                <a:latin typeface="微软雅黑" panose="020B0503020204020204" pitchFamily="34" charset="-122"/>
                <a:ea typeface="微软雅黑" panose="020B0503020204020204" pitchFamily="34" charset="-122"/>
              </a:endParaRPr>
            </a:p>
          </p:txBody>
        </p:sp>
        <p:sp>
          <p:nvSpPr>
            <p:cNvPr id="5" name="矩形 4"/>
            <p:cNvSpPr/>
            <p:nvPr/>
          </p:nvSpPr>
          <p:spPr>
            <a:xfrm>
              <a:off x="3056932" y="1740638"/>
              <a:ext cx="7784748"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800" b="1" dirty="0">
                  <a:solidFill>
                    <a:srgbClr val="FEFDFD"/>
                  </a:solidFill>
                  <a:latin typeface="微软雅黑" panose="020B0503020204020204" pitchFamily="34" charset="-122"/>
                  <a:ea typeface="微软雅黑" panose="020B0503020204020204" pitchFamily="34" charset="-122"/>
                  <a:cs typeface="+mn-ea"/>
                </a:rPr>
                <a:t>法律面前人人平等，依法治国人人有责</a:t>
              </a:r>
              <a:endParaRPr lang="zh-CN" altLang="en-US" sz="2800" b="1" dirty="0">
                <a:solidFill>
                  <a:srgbClr val="FEFDFD"/>
                </a:solidFill>
                <a:latin typeface="微软雅黑" panose="020B0503020204020204" pitchFamily="34" charset="-122"/>
                <a:ea typeface="微软雅黑" panose="020B0503020204020204" pitchFamily="34" charset="-122"/>
                <a:cs typeface="+mn-ea"/>
              </a:endParaRPr>
            </a:p>
          </p:txBody>
        </p:sp>
      </p:grpSp>
      <p:sp>
        <p:nvSpPr>
          <p:cNvPr id="8" name="Freeform 12"/>
          <p:cNvSpPr>
            <a:spLocks noEditPoints="1"/>
          </p:cNvSpPr>
          <p:nvPr/>
        </p:nvSpPr>
        <p:spPr bwMode="auto">
          <a:xfrm>
            <a:off x="1868922" y="1726636"/>
            <a:ext cx="552084" cy="748058"/>
          </a:xfrm>
          <a:custGeom>
            <a:avLst/>
            <a:gdLst>
              <a:gd name="T0" fmla="*/ 64 w 599"/>
              <a:gd name="T1" fmla="*/ 739 h 810"/>
              <a:gd name="T2" fmla="*/ 100 w 599"/>
              <a:gd name="T3" fmla="*/ 125 h 810"/>
              <a:gd name="T4" fmla="*/ 132 w 599"/>
              <a:gd name="T5" fmla="*/ 178 h 810"/>
              <a:gd name="T6" fmla="*/ 163 w 599"/>
              <a:gd name="T7" fmla="*/ 125 h 810"/>
              <a:gd name="T8" fmla="*/ 267 w 599"/>
              <a:gd name="T9" fmla="*/ 146 h 810"/>
              <a:gd name="T10" fmla="*/ 330 w 599"/>
              <a:gd name="T11" fmla="*/ 146 h 810"/>
              <a:gd name="T12" fmla="*/ 435 w 599"/>
              <a:gd name="T13" fmla="*/ 125 h 810"/>
              <a:gd name="T14" fmla="*/ 466 w 599"/>
              <a:gd name="T15" fmla="*/ 178 h 810"/>
              <a:gd name="T16" fmla="*/ 497 w 599"/>
              <a:gd name="T17" fmla="*/ 125 h 810"/>
              <a:gd name="T18" fmla="*/ 535 w 599"/>
              <a:gd name="T19" fmla="*/ 739 h 810"/>
              <a:gd name="T20" fmla="*/ 207 w 599"/>
              <a:gd name="T21" fmla="*/ 354 h 810"/>
              <a:gd name="T22" fmla="*/ 253 w 599"/>
              <a:gd name="T23" fmla="*/ 307 h 810"/>
              <a:gd name="T24" fmla="*/ 206 w 599"/>
              <a:gd name="T25" fmla="*/ 297 h 810"/>
              <a:gd name="T26" fmla="*/ 290 w 599"/>
              <a:gd name="T27" fmla="*/ 239 h 810"/>
              <a:gd name="T28" fmla="*/ 279 w 599"/>
              <a:gd name="T29" fmla="*/ 281 h 810"/>
              <a:gd name="T30" fmla="*/ 293 w 599"/>
              <a:gd name="T31" fmla="*/ 213 h 810"/>
              <a:gd name="T32" fmla="*/ 393 w 599"/>
              <a:gd name="T33" fmla="*/ 396 h 810"/>
              <a:gd name="T34" fmla="*/ 349 w 599"/>
              <a:gd name="T35" fmla="*/ 402 h 810"/>
              <a:gd name="T36" fmla="*/ 210 w 599"/>
              <a:gd name="T37" fmla="*/ 416 h 810"/>
              <a:gd name="T38" fmla="*/ 207 w 599"/>
              <a:gd name="T39" fmla="*/ 387 h 810"/>
              <a:gd name="T40" fmla="*/ 534 w 599"/>
              <a:gd name="T41" fmla="*/ 55 h 810"/>
              <a:gd name="T42" fmla="*/ 497 w 599"/>
              <a:gd name="T43" fmla="*/ 31 h 810"/>
              <a:gd name="T44" fmla="*/ 435 w 599"/>
              <a:gd name="T45" fmla="*/ 31 h 810"/>
              <a:gd name="T46" fmla="*/ 330 w 599"/>
              <a:gd name="T47" fmla="*/ 55 h 810"/>
              <a:gd name="T48" fmla="*/ 299 w 599"/>
              <a:gd name="T49" fmla="*/ 0 h 810"/>
              <a:gd name="T50" fmla="*/ 267 w 599"/>
              <a:gd name="T51" fmla="*/ 55 h 810"/>
              <a:gd name="T52" fmla="*/ 163 w 599"/>
              <a:gd name="T53" fmla="*/ 31 h 810"/>
              <a:gd name="T54" fmla="*/ 100 w 599"/>
              <a:gd name="T55" fmla="*/ 31 h 810"/>
              <a:gd name="T56" fmla="*/ 65 w 599"/>
              <a:gd name="T57" fmla="*/ 55 h 810"/>
              <a:gd name="T58" fmla="*/ 0 w 599"/>
              <a:gd name="T59" fmla="*/ 745 h 810"/>
              <a:gd name="T60" fmla="*/ 534 w 599"/>
              <a:gd name="T61" fmla="*/ 810 h 810"/>
              <a:gd name="T62" fmla="*/ 599 w 599"/>
              <a:gd name="T63" fmla="*/ 120 h 810"/>
              <a:gd name="T64" fmla="*/ 131 w 599"/>
              <a:gd name="T65" fmla="*/ 511 h 810"/>
              <a:gd name="T66" fmla="*/ 467 w 599"/>
              <a:gd name="T67" fmla="*/ 467 h 810"/>
              <a:gd name="T68" fmla="*/ 131 w 599"/>
              <a:gd name="T69" fmla="*/ 511 h 810"/>
              <a:gd name="T70" fmla="*/ 467 w 599"/>
              <a:gd name="T71" fmla="*/ 595 h 810"/>
              <a:gd name="T72" fmla="*/ 131 w 599"/>
              <a:gd name="T73" fmla="*/ 551 h 810"/>
              <a:gd name="T74" fmla="*/ 131 w 599"/>
              <a:gd name="T75" fmla="*/ 683 h 810"/>
              <a:gd name="T76" fmla="*/ 467 w 599"/>
              <a:gd name="T77" fmla="*/ 639 h 810"/>
              <a:gd name="T78" fmla="*/ 131 w 599"/>
              <a:gd name="T79" fmla="*/ 68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9" h="810">
                <a:moveTo>
                  <a:pt x="535" y="739"/>
                </a:moveTo>
                <a:lnTo>
                  <a:pt x="64" y="739"/>
                </a:lnTo>
                <a:lnTo>
                  <a:pt x="64" y="125"/>
                </a:lnTo>
                <a:lnTo>
                  <a:pt x="100" y="125"/>
                </a:lnTo>
                <a:lnTo>
                  <a:pt x="100" y="146"/>
                </a:lnTo>
                <a:cubicBezTo>
                  <a:pt x="100" y="163"/>
                  <a:pt x="114" y="178"/>
                  <a:pt x="132" y="178"/>
                </a:cubicBezTo>
                <a:cubicBezTo>
                  <a:pt x="149" y="178"/>
                  <a:pt x="163" y="163"/>
                  <a:pt x="163" y="146"/>
                </a:cubicBezTo>
                <a:lnTo>
                  <a:pt x="163" y="125"/>
                </a:lnTo>
                <a:lnTo>
                  <a:pt x="267" y="125"/>
                </a:lnTo>
                <a:lnTo>
                  <a:pt x="267" y="146"/>
                </a:lnTo>
                <a:cubicBezTo>
                  <a:pt x="267" y="163"/>
                  <a:pt x="281" y="178"/>
                  <a:pt x="299" y="178"/>
                </a:cubicBezTo>
                <a:cubicBezTo>
                  <a:pt x="316" y="178"/>
                  <a:pt x="330" y="163"/>
                  <a:pt x="330" y="146"/>
                </a:cubicBezTo>
                <a:lnTo>
                  <a:pt x="330" y="125"/>
                </a:lnTo>
                <a:lnTo>
                  <a:pt x="435" y="125"/>
                </a:lnTo>
                <a:lnTo>
                  <a:pt x="435" y="146"/>
                </a:lnTo>
                <a:cubicBezTo>
                  <a:pt x="435" y="163"/>
                  <a:pt x="449" y="178"/>
                  <a:pt x="466" y="178"/>
                </a:cubicBezTo>
                <a:cubicBezTo>
                  <a:pt x="483" y="178"/>
                  <a:pt x="497" y="163"/>
                  <a:pt x="497" y="146"/>
                </a:cubicBezTo>
                <a:lnTo>
                  <a:pt x="497" y="125"/>
                </a:lnTo>
                <a:lnTo>
                  <a:pt x="535" y="125"/>
                </a:lnTo>
                <a:lnTo>
                  <a:pt x="535" y="739"/>
                </a:lnTo>
                <a:close/>
                <a:moveTo>
                  <a:pt x="192" y="369"/>
                </a:moveTo>
                <a:lnTo>
                  <a:pt x="207" y="354"/>
                </a:lnTo>
                <a:cubicBezTo>
                  <a:pt x="238" y="381"/>
                  <a:pt x="275" y="399"/>
                  <a:pt x="322" y="376"/>
                </a:cubicBezTo>
                <a:lnTo>
                  <a:pt x="253" y="307"/>
                </a:lnTo>
                <a:lnTo>
                  <a:pt x="235" y="326"/>
                </a:lnTo>
                <a:lnTo>
                  <a:pt x="206" y="297"/>
                </a:lnTo>
                <a:lnTo>
                  <a:pt x="257" y="246"/>
                </a:lnTo>
                <a:cubicBezTo>
                  <a:pt x="264" y="249"/>
                  <a:pt x="276" y="249"/>
                  <a:pt x="290" y="239"/>
                </a:cubicBezTo>
                <a:lnTo>
                  <a:pt x="304" y="255"/>
                </a:lnTo>
                <a:lnTo>
                  <a:pt x="279" y="281"/>
                </a:lnTo>
                <a:lnTo>
                  <a:pt x="348" y="351"/>
                </a:lnTo>
                <a:cubicBezTo>
                  <a:pt x="374" y="307"/>
                  <a:pt x="353" y="242"/>
                  <a:pt x="293" y="213"/>
                </a:cubicBezTo>
                <a:cubicBezTo>
                  <a:pt x="352" y="216"/>
                  <a:pt x="428" y="283"/>
                  <a:pt x="374" y="376"/>
                </a:cubicBezTo>
                <a:lnTo>
                  <a:pt x="393" y="396"/>
                </a:lnTo>
                <a:lnTo>
                  <a:pt x="368" y="420"/>
                </a:lnTo>
                <a:lnTo>
                  <a:pt x="349" y="402"/>
                </a:lnTo>
                <a:cubicBezTo>
                  <a:pt x="299" y="429"/>
                  <a:pt x="254" y="425"/>
                  <a:pt x="218" y="397"/>
                </a:cubicBezTo>
                <a:cubicBezTo>
                  <a:pt x="220" y="404"/>
                  <a:pt x="216" y="411"/>
                  <a:pt x="210" y="416"/>
                </a:cubicBezTo>
                <a:cubicBezTo>
                  <a:pt x="202" y="421"/>
                  <a:pt x="194" y="419"/>
                  <a:pt x="189" y="412"/>
                </a:cubicBezTo>
                <a:cubicBezTo>
                  <a:pt x="181" y="399"/>
                  <a:pt x="194" y="384"/>
                  <a:pt x="207" y="387"/>
                </a:cubicBezTo>
                <a:cubicBezTo>
                  <a:pt x="202" y="382"/>
                  <a:pt x="197" y="376"/>
                  <a:pt x="192" y="369"/>
                </a:cubicBezTo>
                <a:close/>
                <a:moveTo>
                  <a:pt x="534" y="55"/>
                </a:moveTo>
                <a:lnTo>
                  <a:pt x="497" y="55"/>
                </a:lnTo>
                <a:lnTo>
                  <a:pt x="497" y="31"/>
                </a:lnTo>
                <a:cubicBezTo>
                  <a:pt x="497" y="14"/>
                  <a:pt x="483" y="0"/>
                  <a:pt x="466" y="0"/>
                </a:cubicBezTo>
                <a:cubicBezTo>
                  <a:pt x="449" y="0"/>
                  <a:pt x="435" y="14"/>
                  <a:pt x="435" y="31"/>
                </a:cubicBezTo>
                <a:lnTo>
                  <a:pt x="435" y="55"/>
                </a:lnTo>
                <a:lnTo>
                  <a:pt x="330" y="55"/>
                </a:lnTo>
                <a:lnTo>
                  <a:pt x="330" y="31"/>
                </a:lnTo>
                <a:cubicBezTo>
                  <a:pt x="330" y="14"/>
                  <a:pt x="316" y="0"/>
                  <a:pt x="299" y="0"/>
                </a:cubicBezTo>
                <a:cubicBezTo>
                  <a:pt x="281" y="0"/>
                  <a:pt x="267" y="14"/>
                  <a:pt x="267" y="31"/>
                </a:cubicBezTo>
                <a:lnTo>
                  <a:pt x="267" y="55"/>
                </a:lnTo>
                <a:lnTo>
                  <a:pt x="163" y="55"/>
                </a:lnTo>
                <a:lnTo>
                  <a:pt x="163" y="31"/>
                </a:lnTo>
                <a:cubicBezTo>
                  <a:pt x="163" y="14"/>
                  <a:pt x="149" y="0"/>
                  <a:pt x="132" y="0"/>
                </a:cubicBezTo>
                <a:cubicBezTo>
                  <a:pt x="114" y="0"/>
                  <a:pt x="100" y="14"/>
                  <a:pt x="100" y="31"/>
                </a:cubicBezTo>
                <a:lnTo>
                  <a:pt x="100" y="55"/>
                </a:lnTo>
                <a:lnTo>
                  <a:pt x="65" y="55"/>
                </a:lnTo>
                <a:cubicBezTo>
                  <a:pt x="29" y="55"/>
                  <a:pt x="0" y="84"/>
                  <a:pt x="0" y="120"/>
                </a:cubicBezTo>
                <a:lnTo>
                  <a:pt x="0" y="745"/>
                </a:lnTo>
                <a:cubicBezTo>
                  <a:pt x="0" y="781"/>
                  <a:pt x="29" y="810"/>
                  <a:pt x="65" y="810"/>
                </a:cubicBezTo>
                <a:lnTo>
                  <a:pt x="534" y="810"/>
                </a:lnTo>
                <a:cubicBezTo>
                  <a:pt x="570" y="810"/>
                  <a:pt x="599" y="781"/>
                  <a:pt x="599" y="745"/>
                </a:cubicBezTo>
                <a:lnTo>
                  <a:pt x="599" y="120"/>
                </a:lnTo>
                <a:cubicBezTo>
                  <a:pt x="599" y="84"/>
                  <a:pt x="570" y="55"/>
                  <a:pt x="534" y="55"/>
                </a:cubicBezTo>
                <a:close/>
                <a:moveTo>
                  <a:pt x="131" y="511"/>
                </a:moveTo>
                <a:lnTo>
                  <a:pt x="467" y="511"/>
                </a:lnTo>
                <a:lnTo>
                  <a:pt x="467" y="467"/>
                </a:lnTo>
                <a:lnTo>
                  <a:pt x="131" y="467"/>
                </a:lnTo>
                <a:lnTo>
                  <a:pt x="131" y="511"/>
                </a:lnTo>
                <a:close/>
                <a:moveTo>
                  <a:pt x="131" y="595"/>
                </a:moveTo>
                <a:lnTo>
                  <a:pt x="467" y="595"/>
                </a:lnTo>
                <a:lnTo>
                  <a:pt x="467" y="551"/>
                </a:lnTo>
                <a:lnTo>
                  <a:pt x="131" y="551"/>
                </a:lnTo>
                <a:lnTo>
                  <a:pt x="131" y="595"/>
                </a:lnTo>
                <a:close/>
                <a:moveTo>
                  <a:pt x="131" y="683"/>
                </a:moveTo>
                <a:lnTo>
                  <a:pt x="467" y="683"/>
                </a:lnTo>
                <a:lnTo>
                  <a:pt x="467" y="639"/>
                </a:lnTo>
                <a:lnTo>
                  <a:pt x="131" y="639"/>
                </a:lnTo>
                <a:lnTo>
                  <a:pt x="131" y="683"/>
                </a:lnTo>
                <a:close/>
              </a:path>
            </a:pathLst>
          </a:custGeom>
          <a:solidFill>
            <a:srgbClr val="FFFFFF"/>
          </a:solidFill>
          <a:ln>
            <a:noFill/>
          </a:ln>
        </p:spPr>
        <p:txBody>
          <a:bodyPr vert="horz" wrap="square" lIns="91383" tIns="45691" rIns="91383" bIns="45691" numCol="1" anchor="t" anchorCtr="0" compatLnSpc="1"/>
          <a:lstStyle/>
          <a:p>
            <a:pPr defTabSz="913765" eaLnBrk="0" fontAlgn="base" hangingPunct="0">
              <a:spcBef>
                <a:spcPct val="0"/>
              </a:spcBef>
              <a:spcAft>
                <a:spcPct val="0"/>
              </a:spcAft>
              <a:defRPr/>
            </a:pPr>
            <a:endParaRPr lang="zh-CN" altLang="en-US" sz="1800" kern="0">
              <a:solidFill>
                <a:srgbClr val="BC0000"/>
              </a:solidFill>
              <a:latin typeface="Arial" panose="020B0604020202020204"/>
              <a:ea typeface="黑体" panose="02010609060101010101" pitchFamily="49" charset="-122"/>
              <a:cs typeface="+mn-ea"/>
              <a:sym typeface="+mn-lt"/>
            </a:endParaRPr>
          </a:p>
        </p:txBody>
      </p:sp>
      <p:sp>
        <p:nvSpPr>
          <p:cNvPr id="9" name="矩形 8"/>
          <p:cNvSpPr/>
          <p:nvPr/>
        </p:nvSpPr>
        <p:spPr>
          <a:xfrm>
            <a:off x="1249749" y="2848724"/>
            <a:ext cx="9692501" cy="2807948"/>
          </a:xfrm>
          <a:prstGeom prst="rect">
            <a:avLst/>
          </a:prstGeom>
        </p:spPr>
        <p:txBody>
          <a:bodyPr wrap="square">
            <a:spAutoFit/>
          </a:bodyPr>
          <a:lstStyle/>
          <a:p>
            <a:pPr algn="just">
              <a:lnSpc>
                <a:spcPct val="150000"/>
              </a:lnSpc>
              <a:spcBef>
                <a:spcPts val="1200"/>
              </a:spcBef>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维护宪法权威、保证宪法实施，首先要抓住领导干部这个“关键少数”，坚持法治、反对人治，让领导干部对宪法法律始终保持敬畏之心，带头在宪法法律范围内活动，严格依照法定权限、规则、程序行使权力、履行职责，自觉接受人民监督。宪法的根基在于人民发自内心的拥护，宪法的伟力在于人民真诚的信仰。要在全党全社会深入开展尊崇宪法、学习宪法、遵守宪法、维护宪法、运用宪法的宣传教育活动，大力弘扬宪法精神，为建设富强民主文明和谐美丽的社会主义现代化强国汇聚磅礴力量。</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rotWithShape="1">
          <a:blip r:embed="rId1">
            <a:extLst>
              <a:ext uri="{BEBA8EAE-BF5A-486C-A8C5-ECC9F3942E4B}">
                <a14:imgProps xmlns:a14="http://schemas.microsoft.com/office/drawing/2010/main">
                  <a14:imgLayer r:embed="rId2">
                    <a14:imgEffect>
                      <a14:saturation sat="300000"/>
                    </a14:imgEffect>
                  </a14:imgLayer>
                </a14:imgProps>
              </a:ext>
            </a:extLst>
          </a:blip>
          <a:srcRect l="17568" t="9542" r="12358" b="8664"/>
          <a:stretch>
            <a:fillRect/>
          </a:stretch>
        </p:blipFill>
        <p:spPr>
          <a:xfrm>
            <a:off x="1794242" y="1233444"/>
            <a:ext cx="1583853" cy="1583852"/>
          </a:xfrm>
          <a:prstGeom prst="ellipse">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55608" y="960234"/>
            <a:ext cx="4536394" cy="6108285"/>
            <a:chOff x="-241000" y="960234"/>
            <a:chExt cx="4536394" cy="6108285"/>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41000" y="960234"/>
              <a:ext cx="4536394" cy="6108285"/>
            </a:xfrm>
            <a:prstGeom prst="rect">
              <a:avLst/>
            </a:prstGeom>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70732" y="2099466"/>
              <a:ext cx="2549882" cy="1987100"/>
            </a:xfrm>
            <a:prstGeom prst="ellipse">
              <a:avLst/>
            </a:prstGeom>
          </p:spPr>
        </p:pic>
      </p:grpSp>
      <p:sp>
        <p:nvSpPr>
          <p:cNvPr id="13" name="矩形 12"/>
          <p:cNvSpPr/>
          <p:nvPr/>
        </p:nvSpPr>
        <p:spPr>
          <a:xfrm>
            <a:off x="3952023" y="2313458"/>
            <a:ext cx="7031794" cy="3372398"/>
          </a:xfrm>
          <a:prstGeom prst="rect">
            <a:avLst/>
          </a:prstGeom>
          <a:noFill/>
        </p:spPr>
        <p:txBody>
          <a:bodyPr wrap="square" rtlCol="0">
            <a:spAutoFit/>
          </a:bodyPr>
          <a:lstStyle/>
          <a:p>
            <a:pPr algn="just">
              <a:lnSpc>
                <a:spcPct val="150000"/>
              </a:lnSpc>
            </a:pPr>
            <a:r>
              <a:rPr lang="en-US" altLang="zh-CN" sz="1600" b="1" kern="0" dirty="0">
                <a:solidFill>
                  <a:schemeClr val="tx1">
                    <a:lumMod val="85000"/>
                    <a:lumOff val="15000"/>
                  </a:schemeClr>
                </a:solidFill>
                <a:latin typeface="Arial" panose="020B0604020202020204"/>
                <a:ea typeface="微软雅黑" panose="020B0503020204020204" pitchFamily="34" charset="-122"/>
                <a:cs typeface="+mn-ea"/>
              </a:rPr>
              <a:t>        《</a:t>
            </a:r>
            <a:r>
              <a:rPr lang="zh-CN" altLang="en-US" sz="1600" b="1" kern="0" dirty="0">
                <a:solidFill>
                  <a:schemeClr val="tx1">
                    <a:lumMod val="85000"/>
                    <a:lumOff val="15000"/>
                  </a:schemeClr>
                </a:solidFill>
                <a:latin typeface="Arial" panose="020B0604020202020204"/>
                <a:ea typeface="微软雅黑" panose="020B0503020204020204" pitchFamily="34" charset="-122"/>
                <a:cs typeface="+mn-ea"/>
              </a:rPr>
              <a:t>中华人民共和国宪法</a:t>
            </a:r>
            <a:r>
              <a:rPr lang="en-US" altLang="zh-CN" sz="1600" b="1" kern="0" dirty="0">
                <a:solidFill>
                  <a:schemeClr val="tx1">
                    <a:lumMod val="85000"/>
                    <a:lumOff val="15000"/>
                  </a:schemeClr>
                </a:solidFill>
                <a:latin typeface="Arial" panose="020B0604020202020204"/>
                <a:ea typeface="微软雅黑" panose="020B0503020204020204" pitchFamily="34" charset="-122"/>
                <a:cs typeface="+mn-ea"/>
              </a:rPr>
              <a:t>》</a:t>
            </a:r>
            <a:r>
              <a:rPr lang="zh-CN" altLang="en-US" sz="1600" b="1" kern="0" dirty="0">
                <a:solidFill>
                  <a:schemeClr val="tx1">
                    <a:lumMod val="85000"/>
                    <a:lumOff val="15000"/>
                  </a:schemeClr>
                </a:solidFill>
                <a:latin typeface="Arial" panose="020B0604020202020204"/>
                <a:ea typeface="微软雅黑" panose="020B0503020204020204" pitchFamily="34" charset="-122"/>
                <a:cs typeface="+mn-ea"/>
              </a:rPr>
              <a:t>是中华人民共和国的根本大法，规定拥有最高法律效力。</a:t>
            </a:r>
            <a:r>
              <a:rPr lang="zh-CN" altLang="en-US" sz="1600" kern="0" dirty="0">
                <a:solidFill>
                  <a:schemeClr val="tx1">
                    <a:lumMod val="85000"/>
                    <a:lumOff val="15000"/>
                  </a:schemeClr>
                </a:solidFill>
                <a:latin typeface="Arial" panose="020B0604020202020204"/>
                <a:ea typeface="微软雅黑" panose="020B0503020204020204" pitchFamily="34" charset="-122"/>
                <a:cs typeface="+mn-ea"/>
              </a:rPr>
              <a:t>通常规定一个国家的社会制度和国家制度的基本原则、国家机关的组织和活动的基本原则，公民的基本权利和义务等重要内容，有的还规定国旗、国歌、国徽和首都以及统治阶级认为重要的其他制度，涉及到国家生活的各个方面。宪法具有最高法律效力，是制定其他法律的依据，一切法律、法规都不得同宪法相抵触。</a:t>
            </a:r>
            <a:endParaRPr lang="en-US" altLang="zh-CN" sz="1600" kern="0" dirty="0">
              <a:solidFill>
                <a:schemeClr val="tx1">
                  <a:lumMod val="85000"/>
                  <a:lumOff val="15000"/>
                </a:schemeClr>
              </a:solidFill>
              <a:latin typeface="Arial" panose="020B0604020202020204"/>
              <a:ea typeface="微软雅黑" panose="020B0503020204020204" pitchFamily="34" charset="-122"/>
              <a:cs typeface="+mn-ea"/>
            </a:endParaRPr>
          </a:p>
          <a:p>
            <a:pPr algn="just">
              <a:lnSpc>
                <a:spcPct val="150000"/>
              </a:lnSpc>
            </a:pPr>
            <a:r>
              <a:rPr lang="zh-CN" altLang="en-US" sz="1600" kern="0" dirty="0">
                <a:solidFill>
                  <a:schemeClr val="tx1">
                    <a:lumMod val="85000"/>
                    <a:lumOff val="15000"/>
                  </a:schemeClr>
                </a:solidFill>
                <a:latin typeface="Arial" panose="020B0604020202020204"/>
                <a:ea typeface="微软雅黑" panose="020B0503020204020204" pitchFamily="34" charset="-122"/>
                <a:cs typeface="+mn-ea"/>
              </a:rPr>
              <a:t>        中华人民共和国成立后，曾于</a:t>
            </a:r>
            <a:r>
              <a:rPr lang="en-US" altLang="zh-CN" sz="1600" kern="0" dirty="0">
                <a:solidFill>
                  <a:schemeClr val="tx1">
                    <a:lumMod val="85000"/>
                    <a:lumOff val="15000"/>
                  </a:schemeClr>
                </a:solidFill>
                <a:latin typeface="Arial" panose="020B0604020202020204"/>
                <a:ea typeface="微软雅黑" panose="020B0503020204020204" pitchFamily="34" charset="-122"/>
                <a:cs typeface="+mn-ea"/>
              </a:rPr>
              <a:t>1954</a:t>
            </a:r>
            <a:r>
              <a:rPr lang="zh-CN" altLang="en-US" sz="1600" kern="0" dirty="0">
                <a:solidFill>
                  <a:schemeClr val="tx1">
                    <a:lumMod val="85000"/>
                    <a:lumOff val="15000"/>
                  </a:schemeClr>
                </a:solidFill>
                <a:latin typeface="Arial" panose="020B0604020202020204"/>
                <a:ea typeface="微软雅黑" panose="020B0503020204020204" pitchFamily="34" charset="-122"/>
                <a:cs typeface="+mn-ea"/>
              </a:rPr>
              <a:t>年</a:t>
            </a:r>
            <a:r>
              <a:rPr lang="en-US" altLang="zh-CN" sz="1600" kern="0" dirty="0">
                <a:solidFill>
                  <a:schemeClr val="tx1">
                    <a:lumMod val="85000"/>
                    <a:lumOff val="15000"/>
                  </a:schemeClr>
                </a:solidFill>
                <a:latin typeface="Arial" panose="020B0604020202020204"/>
                <a:ea typeface="微软雅黑" panose="020B0503020204020204" pitchFamily="34" charset="-122"/>
                <a:cs typeface="+mn-ea"/>
              </a:rPr>
              <a:t>9</a:t>
            </a:r>
            <a:r>
              <a:rPr lang="zh-CN" altLang="en-US" sz="1600" kern="0" dirty="0">
                <a:solidFill>
                  <a:schemeClr val="tx1">
                    <a:lumMod val="85000"/>
                    <a:lumOff val="15000"/>
                  </a:schemeClr>
                </a:solidFill>
                <a:latin typeface="Arial" panose="020B0604020202020204"/>
                <a:ea typeface="微软雅黑" panose="020B0503020204020204" pitchFamily="34" charset="-122"/>
                <a:cs typeface="+mn-ea"/>
              </a:rPr>
              <a:t>月</a:t>
            </a:r>
            <a:r>
              <a:rPr lang="en-US" altLang="zh-CN" sz="1600" kern="0" dirty="0">
                <a:solidFill>
                  <a:schemeClr val="tx1">
                    <a:lumMod val="85000"/>
                    <a:lumOff val="15000"/>
                  </a:schemeClr>
                </a:solidFill>
                <a:latin typeface="Arial" panose="020B0604020202020204"/>
                <a:ea typeface="微软雅黑" panose="020B0503020204020204" pitchFamily="34" charset="-122"/>
                <a:cs typeface="+mn-ea"/>
              </a:rPr>
              <a:t>20</a:t>
            </a:r>
            <a:r>
              <a:rPr lang="zh-CN" altLang="en-US" sz="1600" kern="0" dirty="0">
                <a:solidFill>
                  <a:schemeClr val="tx1">
                    <a:lumMod val="85000"/>
                    <a:lumOff val="15000"/>
                  </a:schemeClr>
                </a:solidFill>
                <a:latin typeface="Arial" panose="020B0604020202020204"/>
                <a:ea typeface="微软雅黑" panose="020B0503020204020204" pitchFamily="34" charset="-122"/>
                <a:cs typeface="+mn-ea"/>
              </a:rPr>
              <a:t>日、</a:t>
            </a:r>
            <a:r>
              <a:rPr lang="en-US" altLang="zh-CN" sz="1600" kern="0" dirty="0">
                <a:solidFill>
                  <a:schemeClr val="tx1">
                    <a:lumMod val="85000"/>
                    <a:lumOff val="15000"/>
                  </a:schemeClr>
                </a:solidFill>
                <a:latin typeface="Arial" panose="020B0604020202020204"/>
                <a:ea typeface="微软雅黑" panose="020B0503020204020204" pitchFamily="34" charset="-122"/>
                <a:cs typeface="+mn-ea"/>
              </a:rPr>
              <a:t>1975</a:t>
            </a:r>
            <a:r>
              <a:rPr lang="zh-CN" altLang="en-US" sz="1600" kern="0" dirty="0">
                <a:solidFill>
                  <a:schemeClr val="tx1">
                    <a:lumMod val="85000"/>
                    <a:lumOff val="15000"/>
                  </a:schemeClr>
                </a:solidFill>
                <a:latin typeface="Arial" panose="020B0604020202020204"/>
                <a:ea typeface="微软雅黑" panose="020B0503020204020204" pitchFamily="34" charset="-122"/>
                <a:cs typeface="+mn-ea"/>
              </a:rPr>
              <a:t>年</a:t>
            </a:r>
            <a:r>
              <a:rPr lang="en-US" altLang="zh-CN" sz="1600" kern="0" dirty="0">
                <a:solidFill>
                  <a:schemeClr val="tx1">
                    <a:lumMod val="85000"/>
                    <a:lumOff val="15000"/>
                  </a:schemeClr>
                </a:solidFill>
                <a:latin typeface="Arial" panose="020B0604020202020204"/>
                <a:ea typeface="微软雅黑" panose="020B0503020204020204" pitchFamily="34" charset="-122"/>
                <a:cs typeface="+mn-ea"/>
              </a:rPr>
              <a:t>1</a:t>
            </a:r>
            <a:r>
              <a:rPr lang="zh-CN" altLang="en-US" sz="1600" kern="0" dirty="0">
                <a:solidFill>
                  <a:schemeClr val="tx1">
                    <a:lumMod val="85000"/>
                    <a:lumOff val="15000"/>
                  </a:schemeClr>
                </a:solidFill>
                <a:latin typeface="Arial" panose="020B0604020202020204"/>
                <a:ea typeface="微软雅黑" panose="020B0503020204020204" pitchFamily="34" charset="-122"/>
                <a:cs typeface="+mn-ea"/>
              </a:rPr>
              <a:t>月</a:t>
            </a:r>
            <a:r>
              <a:rPr lang="en-US" altLang="zh-CN" sz="1600" kern="0" dirty="0">
                <a:solidFill>
                  <a:schemeClr val="tx1">
                    <a:lumMod val="85000"/>
                    <a:lumOff val="15000"/>
                  </a:schemeClr>
                </a:solidFill>
                <a:latin typeface="Arial" panose="020B0604020202020204"/>
                <a:ea typeface="微软雅黑" panose="020B0503020204020204" pitchFamily="34" charset="-122"/>
                <a:cs typeface="+mn-ea"/>
              </a:rPr>
              <a:t>17</a:t>
            </a:r>
            <a:r>
              <a:rPr lang="zh-CN" altLang="en-US" sz="1600" kern="0" dirty="0">
                <a:solidFill>
                  <a:schemeClr val="tx1">
                    <a:lumMod val="85000"/>
                    <a:lumOff val="15000"/>
                  </a:schemeClr>
                </a:solidFill>
                <a:latin typeface="Arial" panose="020B0604020202020204"/>
                <a:ea typeface="微软雅黑" panose="020B0503020204020204" pitchFamily="34" charset="-122"/>
                <a:cs typeface="+mn-ea"/>
              </a:rPr>
              <a:t>日、</a:t>
            </a:r>
            <a:r>
              <a:rPr lang="en-US" altLang="zh-CN" sz="1600" kern="0" dirty="0">
                <a:solidFill>
                  <a:schemeClr val="tx1">
                    <a:lumMod val="85000"/>
                    <a:lumOff val="15000"/>
                  </a:schemeClr>
                </a:solidFill>
                <a:latin typeface="Arial" panose="020B0604020202020204"/>
                <a:ea typeface="微软雅黑" panose="020B0503020204020204" pitchFamily="34" charset="-122"/>
                <a:cs typeface="+mn-ea"/>
              </a:rPr>
              <a:t>1978</a:t>
            </a:r>
            <a:r>
              <a:rPr lang="zh-CN" altLang="en-US" sz="1600" kern="0" dirty="0">
                <a:solidFill>
                  <a:schemeClr val="tx1">
                    <a:lumMod val="85000"/>
                    <a:lumOff val="15000"/>
                  </a:schemeClr>
                </a:solidFill>
                <a:latin typeface="Arial" panose="020B0604020202020204"/>
                <a:ea typeface="微软雅黑" panose="020B0503020204020204" pitchFamily="34" charset="-122"/>
                <a:cs typeface="+mn-ea"/>
              </a:rPr>
              <a:t>年</a:t>
            </a:r>
            <a:r>
              <a:rPr lang="en-US" altLang="zh-CN" sz="1600" kern="0" dirty="0">
                <a:solidFill>
                  <a:schemeClr val="tx1">
                    <a:lumMod val="85000"/>
                    <a:lumOff val="15000"/>
                  </a:schemeClr>
                </a:solidFill>
                <a:latin typeface="Arial" panose="020B0604020202020204"/>
                <a:ea typeface="微软雅黑" panose="020B0503020204020204" pitchFamily="34" charset="-122"/>
                <a:cs typeface="+mn-ea"/>
              </a:rPr>
              <a:t>3</a:t>
            </a:r>
            <a:r>
              <a:rPr lang="zh-CN" altLang="en-US" sz="1600" kern="0" dirty="0">
                <a:solidFill>
                  <a:schemeClr val="tx1">
                    <a:lumMod val="85000"/>
                    <a:lumOff val="15000"/>
                  </a:schemeClr>
                </a:solidFill>
                <a:latin typeface="Arial" panose="020B0604020202020204"/>
                <a:ea typeface="微软雅黑" panose="020B0503020204020204" pitchFamily="34" charset="-122"/>
                <a:cs typeface="+mn-ea"/>
              </a:rPr>
              <a:t>月</a:t>
            </a:r>
            <a:r>
              <a:rPr lang="en-US" altLang="zh-CN" sz="1600" kern="0" dirty="0">
                <a:solidFill>
                  <a:schemeClr val="tx1">
                    <a:lumMod val="85000"/>
                    <a:lumOff val="15000"/>
                  </a:schemeClr>
                </a:solidFill>
                <a:latin typeface="Arial" panose="020B0604020202020204"/>
                <a:ea typeface="微软雅黑" panose="020B0503020204020204" pitchFamily="34" charset="-122"/>
                <a:cs typeface="+mn-ea"/>
              </a:rPr>
              <a:t>5</a:t>
            </a:r>
            <a:r>
              <a:rPr lang="zh-CN" altLang="en-US" sz="1600" kern="0" dirty="0">
                <a:solidFill>
                  <a:schemeClr val="tx1">
                    <a:lumMod val="85000"/>
                    <a:lumOff val="15000"/>
                  </a:schemeClr>
                </a:solidFill>
                <a:latin typeface="Arial" panose="020B0604020202020204"/>
                <a:ea typeface="微软雅黑" panose="020B0503020204020204" pitchFamily="34" charset="-122"/>
                <a:cs typeface="+mn-ea"/>
              </a:rPr>
              <a:t>日和</a:t>
            </a:r>
            <a:r>
              <a:rPr lang="en-US" altLang="zh-CN" sz="1600" kern="0" dirty="0">
                <a:solidFill>
                  <a:schemeClr val="tx1">
                    <a:lumMod val="85000"/>
                    <a:lumOff val="15000"/>
                  </a:schemeClr>
                </a:solidFill>
                <a:latin typeface="Arial" panose="020B0604020202020204"/>
                <a:ea typeface="微软雅黑" panose="020B0503020204020204" pitchFamily="34" charset="-122"/>
                <a:cs typeface="+mn-ea"/>
              </a:rPr>
              <a:t>1982</a:t>
            </a:r>
            <a:r>
              <a:rPr lang="zh-CN" altLang="en-US" sz="1600" kern="0" dirty="0">
                <a:solidFill>
                  <a:schemeClr val="tx1">
                    <a:lumMod val="85000"/>
                    <a:lumOff val="15000"/>
                  </a:schemeClr>
                </a:solidFill>
                <a:latin typeface="Arial" panose="020B0604020202020204"/>
                <a:ea typeface="微软雅黑" panose="020B0503020204020204" pitchFamily="34" charset="-122"/>
                <a:cs typeface="+mn-ea"/>
              </a:rPr>
              <a:t>年</a:t>
            </a:r>
            <a:r>
              <a:rPr lang="en-US" altLang="zh-CN" sz="1600" kern="0" dirty="0">
                <a:solidFill>
                  <a:schemeClr val="tx1">
                    <a:lumMod val="85000"/>
                    <a:lumOff val="15000"/>
                  </a:schemeClr>
                </a:solidFill>
                <a:latin typeface="Arial" panose="020B0604020202020204"/>
                <a:ea typeface="微软雅黑" panose="020B0503020204020204" pitchFamily="34" charset="-122"/>
                <a:cs typeface="+mn-ea"/>
              </a:rPr>
              <a:t>12</a:t>
            </a:r>
            <a:r>
              <a:rPr lang="zh-CN" altLang="en-US" sz="1600" kern="0" dirty="0">
                <a:solidFill>
                  <a:schemeClr val="tx1">
                    <a:lumMod val="85000"/>
                    <a:lumOff val="15000"/>
                  </a:schemeClr>
                </a:solidFill>
                <a:latin typeface="Arial" panose="020B0604020202020204"/>
                <a:ea typeface="微软雅黑" panose="020B0503020204020204" pitchFamily="34" charset="-122"/>
                <a:cs typeface="+mn-ea"/>
              </a:rPr>
              <a:t>月</a:t>
            </a:r>
            <a:r>
              <a:rPr lang="en-US" altLang="zh-CN" sz="1600" kern="0" dirty="0">
                <a:solidFill>
                  <a:schemeClr val="tx1">
                    <a:lumMod val="85000"/>
                    <a:lumOff val="15000"/>
                  </a:schemeClr>
                </a:solidFill>
                <a:latin typeface="Arial" panose="020B0604020202020204"/>
                <a:ea typeface="微软雅黑" panose="020B0503020204020204" pitchFamily="34" charset="-122"/>
                <a:cs typeface="+mn-ea"/>
              </a:rPr>
              <a:t>4</a:t>
            </a:r>
            <a:r>
              <a:rPr lang="zh-CN" altLang="en-US" sz="1600" kern="0" dirty="0">
                <a:solidFill>
                  <a:schemeClr val="tx1">
                    <a:lumMod val="85000"/>
                    <a:lumOff val="15000"/>
                  </a:schemeClr>
                </a:solidFill>
                <a:latin typeface="Arial" panose="020B0604020202020204"/>
                <a:ea typeface="微软雅黑" panose="020B0503020204020204" pitchFamily="34" charset="-122"/>
                <a:cs typeface="+mn-ea"/>
              </a:rPr>
              <a:t>日通过四个宪法，现行宪法为</a:t>
            </a:r>
            <a:r>
              <a:rPr lang="en-US" altLang="zh-CN" sz="1600" kern="0" dirty="0">
                <a:solidFill>
                  <a:schemeClr val="tx1">
                    <a:lumMod val="85000"/>
                    <a:lumOff val="15000"/>
                  </a:schemeClr>
                </a:solidFill>
                <a:latin typeface="Arial" panose="020B0604020202020204"/>
                <a:ea typeface="微软雅黑" panose="020B0503020204020204" pitchFamily="34" charset="-122"/>
                <a:cs typeface="+mn-ea"/>
              </a:rPr>
              <a:t>1982</a:t>
            </a:r>
            <a:r>
              <a:rPr lang="zh-CN" altLang="en-US" sz="1600" kern="0" dirty="0">
                <a:solidFill>
                  <a:schemeClr val="tx1">
                    <a:lumMod val="85000"/>
                    <a:lumOff val="15000"/>
                  </a:schemeClr>
                </a:solidFill>
                <a:latin typeface="Arial" panose="020B0604020202020204"/>
                <a:ea typeface="微软雅黑" panose="020B0503020204020204" pitchFamily="34" charset="-122"/>
                <a:cs typeface="+mn-ea"/>
              </a:rPr>
              <a:t>年宪法，并历经</a:t>
            </a:r>
            <a:r>
              <a:rPr lang="en-US" altLang="zh-CN" sz="1600" kern="0" dirty="0">
                <a:solidFill>
                  <a:schemeClr val="tx1">
                    <a:lumMod val="85000"/>
                    <a:lumOff val="15000"/>
                  </a:schemeClr>
                </a:solidFill>
                <a:latin typeface="Arial" panose="020B0604020202020204"/>
                <a:ea typeface="微软雅黑" panose="020B0503020204020204" pitchFamily="34" charset="-122"/>
                <a:cs typeface="+mn-ea"/>
              </a:rPr>
              <a:t>1988</a:t>
            </a:r>
            <a:r>
              <a:rPr lang="zh-CN" altLang="en-US" sz="1600" kern="0" dirty="0">
                <a:solidFill>
                  <a:schemeClr val="tx1">
                    <a:lumMod val="85000"/>
                    <a:lumOff val="15000"/>
                  </a:schemeClr>
                </a:solidFill>
                <a:latin typeface="Arial" panose="020B0604020202020204"/>
                <a:ea typeface="微软雅黑" panose="020B0503020204020204" pitchFamily="34" charset="-122"/>
                <a:cs typeface="+mn-ea"/>
              </a:rPr>
              <a:t>年、</a:t>
            </a:r>
            <a:r>
              <a:rPr lang="en-US" altLang="zh-CN" sz="1600" kern="0" dirty="0">
                <a:solidFill>
                  <a:schemeClr val="tx1">
                    <a:lumMod val="85000"/>
                    <a:lumOff val="15000"/>
                  </a:schemeClr>
                </a:solidFill>
                <a:latin typeface="Arial" panose="020B0604020202020204"/>
                <a:ea typeface="微软雅黑" panose="020B0503020204020204" pitchFamily="34" charset="-122"/>
                <a:cs typeface="+mn-ea"/>
              </a:rPr>
              <a:t>1993</a:t>
            </a:r>
            <a:r>
              <a:rPr lang="zh-CN" altLang="en-US" sz="1600" kern="0" dirty="0">
                <a:solidFill>
                  <a:schemeClr val="tx1">
                    <a:lumMod val="85000"/>
                    <a:lumOff val="15000"/>
                  </a:schemeClr>
                </a:solidFill>
                <a:latin typeface="Arial" panose="020B0604020202020204"/>
                <a:ea typeface="微软雅黑" panose="020B0503020204020204" pitchFamily="34" charset="-122"/>
                <a:cs typeface="+mn-ea"/>
              </a:rPr>
              <a:t>年、</a:t>
            </a:r>
            <a:r>
              <a:rPr lang="en-US" altLang="zh-CN" sz="1600" kern="0" dirty="0">
                <a:solidFill>
                  <a:schemeClr val="tx1">
                    <a:lumMod val="85000"/>
                    <a:lumOff val="15000"/>
                  </a:schemeClr>
                </a:solidFill>
                <a:latin typeface="Arial" panose="020B0604020202020204"/>
                <a:ea typeface="微软雅黑" panose="020B0503020204020204" pitchFamily="34" charset="-122"/>
                <a:cs typeface="+mn-ea"/>
              </a:rPr>
              <a:t>1999</a:t>
            </a:r>
            <a:r>
              <a:rPr lang="zh-CN" altLang="en-US" sz="1600" kern="0" dirty="0">
                <a:solidFill>
                  <a:schemeClr val="tx1">
                    <a:lumMod val="85000"/>
                    <a:lumOff val="15000"/>
                  </a:schemeClr>
                </a:solidFill>
                <a:latin typeface="Arial" panose="020B0604020202020204"/>
                <a:ea typeface="微软雅黑" panose="020B0503020204020204" pitchFamily="34" charset="-122"/>
                <a:cs typeface="+mn-ea"/>
              </a:rPr>
              <a:t>年、</a:t>
            </a:r>
            <a:r>
              <a:rPr lang="en-US" altLang="zh-CN" sz="1600" kern="0" dirty="0">
                <a:solidFill>
                  <a:schemeClr val="tx1">
                    <a:lumMod val="85000"/>
                    <a:lumOff val="15000"/>
                  </a:schemeClr>
                </a:solidFill>
                <a:latin typeface="Arial" panose="020B0604020202020204"/>
                <a:ea typeface="微软雅黑" panose="020B0503020204020204" pitchFamily="34" charset="-122"/>
                <a:cs typeface="+mn-ea"/>
              </a:rPr>
              <a:t>2004</a:t>
            </a:r>
            <a:r>
              <a:rPr lang="zh-CN" altLang="en-US" sz="1600" kern="0" dirty="0">
                <a:solidFill>
                  <a:schemeClr val="tx1">
                    <a:lumMod val="85000"/>
                    <a:lumOff val="15000"/>
                  </a:schemeClr>
                </a:solidFill>
                <a:latin typeface="Arial" panose="020B0604020202020204"/>
                <a:ea typeface="微软雅黑" panose="020B0503020204020204" pitchFamily="34" charset="-122"/>
                <a:cs typeface="+mn-ea"/>
              </a:rPr>
              <a:t>年、</a:t>
            </a:r>
            <a:r>
              <a:rPr lang="en-US" altLang="zh-CN" sz="1600" kern="0" dirty="0">
                <a:solidFill>
                  <a:schemeClr val="tx1">
                    <a:lumMod val="85000"/>
                    <a:lumOff val="15000"/>
                  </a:schemeClr>
                </a:solidFill>
                <a:latin typeface="Arial" panose="020B0604020202020204"/>
                <a:ea typeface="微软雅黑" panose="020B0503020204020204" pitchFamily="34" charset="-122"/>
                <a:cs typeface="+mn-ea"/>
              </a:rPr>
              <a:t>2018</a:t>
            </a:r>
            <a:r>
              <a:rPr lang="zh-CN" altLang="en-US" sz="1600" kern="0" dirty="0">
                <a:solidFill>
                  <a:schemeClr val="tx1">
                    <a:lumMod val="85000"/>
                    <a:lumOff val="15000"/>
                  </a:schemeClr>
                </a:solidFill>
                <a:latin typeface="Arial" panose="020B0604020202020204"/>
                <a:ea typeface="微软雅黑" panose="020B0503020204020204" pitchFamily="34" charset="-122"/>
                <a:cs typeface="+mn-ea"/>
              </a:rPr>
              <a:t>年五次修订。</a:t>
            </a:r>
            <a:endParaRPr lang="en-US" altLang="zh-CN" sz="1600" kern="0" dirty="0">
              <a:solidFill>
                <a:schemeClr val="tx1">
                  <a:lumMod val="85000"/>
                  <a:lumOff val="15000"/>
                </a:schemeClr>
              </a:solidFill>
              <a:latin typeface="Arial" panose="020B0604020202020204"/>
              <a:ea typeface="微软雅黑" panose="020B0503020204020204" pitchFamily="34" charset="-122"/>
              <a:cs typeface="+mn-ea"/>
            </a:endParaRPr>
          </a:p>
        </p:txBody>
      </p:sp>
      <p:sp>
        <p:nvSpPr>
          <p:cNvPr id="17" name="矩形 16"/>
          <p:cNvSpPr/>
          <p:nvPr/>
        </p:nvSpPr>
        <p:spPr>
          <a:xfrm>
            <a:off x="3968" y="6631227"/>
            <a:ext cx="12198989" cy="2233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80" tIns="45690" rIns="91380" bIns="45690" numCol="1" spcCol="0" rtlCol="0" fromWordArt="0" anchor="ctr" anchorCtr="0" forceAA="0" compatLnSpc="1">
            <a:noAutofit/>
          </a:bodyPr>
          <a:lstStyle/>
          <a:p>
            <a:pPr algn="ctr"/>
            <a:endParaRPr lang="zh-CN" altLang="en-US" sz="1800" dirty="0"/>
          </a:p>
        </p:txBody>
      </p:sp>
      <p:grpSp>
        <p:nvGrpSpPr>
          <p:cNvPr id="25" name="组合 24"/>
          <p:cNvGrpSpPr/>
          <p:nvPr/>
        </p:nvGrpSpPr>
        <p:grpSpPr>
          <a:xfrm>
            <a:off x="4199998" y="1300012"/>
            <a:ext cx="6600004" cy="799454"/>
            <a:chOff x="3721867" y="1211052"/>
            <a:chExt cx="7334430" cy="888415"/>
          </a:xfrm>
        </p:grpSpPr>
        <p:grpSp>
          <p:nvGrpSpPr>
            <p:cNvPr id="18" name="组合 17"/>
            <p:cNvGrpSpPr/>
            <p:nvPr/>
          </p:nvGrpSpPr>
          <p:grpSpPr>
            <a:xfrm>
              <a:off x="4619523" y="1211052"/>
              <a:ext cx="6436774" cy="888415"/>
              <a:chOff x="305383" y="1254983"/>
              <a:chExt cx="2837168" cy="530425"/>
            </a:xfrm>
            <a:solidFill>
              <a:srgbClr val="C00000"/>
            </a:solidFill>
          </p:grpSpPr>
          <p:sp>
            <p:nvSpPr>
              <p:cNvPr id="19" name="任意多边形 12"/>
              <p:cNvSpPr/>
              <p:nvPr/>
            </p:nvSpPr>
            <p:spPr bwMode="auto">
              <a:xfrm>
                <a:off x="2786951" y="1301220"/>
                <a:ext cx="355600" cy="484188"/>
              </a:xfrm>
              <a:custGeom>
                <a:avLst/>
                <a:gdLst>
                  <a:gd name="connsiteX0" fmla="*/ 0 w 355600"/>
                  <a:gd name="connsiteY0" fmla="*/ 0 h 484188"/>
                  <a:gd name="connsiteX1" fmla="*/ 355600 w 355600"/>
                  <a:gd name="connsiteY1" fmla="*/ 0 h 484188"/>
                  <a:gd name="connsiteX2" fmla="*/ 182803 w 355600"/>
                  <a:gd name="connsiteY2" fmla="*/ 242094 h 484188"/>
                  <a:gd name="connsiteX3" fmla="*/ 355600 w 355600"/>
                  <a:gd name="connsiteY3" fmla="*/ 484188 h 484188"/>
                  <a:gd name="connsiteX4" fmla="*/ 0 w 355600"/>
                  <a:gd name="connsiteY4" fmla="*/ 484188 h 484188"/>
                  <a:gd name="connsiteX5" fmla="*/ 0 w 355600"/>
                  <a:gd name="connsiteY5" fmla="*/ 0 h 48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600" h="484188">
                    <a:moveTo>
                      <a:pt x="0" y="0"/>
                    </a:moveTo>
                    <a:lnTo>
                      <a:pt x="355600" y="0"/>
                    </a:lnTo>
                    <a:lnTo>
                      <a:pt x="182803" y="242094"/>
                    </a:lnTo>
                    <a:lnTo>
                      <a:pt x="355600" y="484188"/>
                    </a:lnTo>
                    <a:lnTo>
                      <a:pt x="0" y="484188"/>
                    </a:lnTo>
                    <a:lnTo>
                      <a:pt x="0" y="0"/>
                    </a:lnTo>
                    <a:close/>
                  </a:path>
                </a:pathLst>
              </a:custGeom>
              <a:grpFill/>
              <a:ln w="12700" cap="flat">
                <a:noFill/>
                <a:prstDash val="solid"/>
                <a:miter lim="800000"/>
              </a:ln>
              <a:effectLst/>
            </p:spPr>
            <p:txBody>
              <a:bodyPr vert="horz" wrap="square" lIns="91440" tIns="45720" rIns="91440" bIns="45720" numCol="1" anchor="t" anchorCtr="0" compatLnSpc="1">
                <a:noAutofit/>
              </a:bodyPr>
              <a:lstStyle/>
              <a:p>
                <a:endParaRPr lang="zh-CN" altLang="en-US">
                  <a:latin typeface="微软雅黑" panose="020B0503020204020204" pitchFamily="34" charset="-122"/>
                  <a:ea typeface="微软雅黑" panose="020B0503020204020204" pitchFamily="34" charset="-122"/>
                  <a:cs typeface="+mn-ea"/>
                  <a:sym typeface="+mn-lt"/>
                </a:endParaRPr>
              </a:p>
            </p:txBody>
          </p:sp>
          <p:grpSp>
            <p:nvGrpSpPr>
              <p:cNvPr id="20" name="组合 19"/>
              <p:cNvGrpSpPr/>
              <p:nvPr/>
            </p:nvGrpSpPr>
            <p:grpSpPr>
              <a:xfrm>
                <a:off x="305383" y="1254983"/>
                <a:ext cx="2441504" cy="530425"/>
                <a:chOff x="305383" y="1254983"/>
                <a:chExt cx="2441504" cy="530425"/>
              </a:xfrm>
              <a:grpFill/>
            </p:grpSpPr>
            <p:sp>
              <p:nvSpPr>
                <p:cNvPr id="21" name="任意多边形 14"/>
                <p:cNvSpPr/>
                <p:nvPr/>
              </p:nvSpPr>
              <p:spPr bwMode="auto">
                <a:xfrm>
                  <a:off x="305383" y="1289265"/>
                  <a:ext cx="2441504" cy="496143"/>
                </a:xfrm>
                <a:custGeom>
                  <a:avLst/>
                  <a:gdLst>
                    <a:gd name="connsiteX0" fmla="*/ 0 w 2222897"/>
                    <a:gd name="connsiteY0" fmla="*/ 0 h 484188"/>
                    <a:gd name="connsiteX1" fmla="*/ 2222897 w 2222897"/>
                    <a:gd name="connsiteY1" fmla="*/ 0 h 484188"/>
                    <a:gd name="connsiteX2" fmla="*/ 2222897 w 2222897"/>
                    <a:gd name="connsiteY2" fmla="*/ 484188 h 484188"/>
                    <a:gd name="connsiteX3" fmla="*/ 0 w 2222897"/>
                    <a:gd name="connsiteY3" fmla="*/ 484188 h 484188"/>
                    <a:gd name="connsiteX4" fmla="*/ 0 w 2222897"/>
                    <a:gd name="connsiteY4" fmla="*/ 0 h 48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897" h="484188">
                      <a:moveTo>
                        <a:pt x="0" y="0"/>
                      </a:moveTo>
                      <a:lnTo>
                        <a:pt x="2222897" y="0"/>
                      </a:lnTo>
                      <a:lnTo>
                        <a:pt x="2222897" y="484188"/>
                      </a:lnTo>
                      <a:lnTo>
                        <a:pt x="0" y="484188"/>
                      </a:lnTo>
                      <a:lnTo>
                        <a:pt x="0" y="0"/>
                      </a:lnTo>
                      <a:close/>
                    </a:path>
                  </a:pathLst>
                </a:custGeom>
                <a:grpFill/>
                <a:ln w="12700" cap="flat">
                  <a:noFill/>
                  <a:prstDash val="solid"/>
                  <a:miter lim="800000"/>
                </a:ln>
                <a:effectLst/>
              </p:spPr>
              <p:txBody>
                <a:bodyPr vert="horz" wrap="square" lIns="91440" tIns="45720" rIns="91440" bIns="45720" numCol="1" anchor="t" anchorCtr="0" compatLnSpc="1">
                  <a:noAutofit/>
                </a:bodyPr>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22" name="文本框 21"/>
                <p:cNvSpPr txBox="1">
                  <a:spLocks noChangeArrowheads="1"/>
                </p:cNvSpPr>
                <p:nvPr/>
              </p:nvSpPr>
              <p:spPr bwMode="auto">
                <a:xfrm>
                  <a:off x="559618" y="1254983"/>
                  <a:ext cx="2187269" cy="492517"/>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3600" b="1" dirty="0">
                      <a:solidFill>
                        <a:schemeClr val="bg1"/>
                      </a:solidFill>
                    </a:rPr>
                    <a:t>中华人民共和国宪</a:t>
                  </a:r>
                  <a:endParaRPr lang="zh-CN" altLang="en-US" sz="3600" b="1" dirty="0">
                    <a:solidFill>
                      <a:schemeClr val="bg1"/>
                    </a:solidFill>
                  </a:endParaRPr>
                </a:p>
              </p:txBody>
            </p:sp>
          </p:grpSp>
        </p:grpSp>
        <p:sp>
          <p:nvSpPr>
            <p:cNvPr id="24" name="任意多边形 12"/>
            <p:cNvSpPr/>
            <p:nvPr/>
          </p:nvSpPr>
          <p:spPr bwMode="auto">
            <a:xfrm flipH="1">
              <a:off x="3721867" y="1269619"/>
              <a:ext cx="806761" cy="810972"/>
            </a:xfrm>
            <a:custGeom>
              <a:avLst/>
              <a:gdLst>
                <a:gd name="connsiteX0" fmla="*/ 0 w 355600"/>
                <a:gd name="connsiteY0" fmla="*/ 0 h 484188"/>
                <a:gd name="connsiteX1" fmla="*/ 355600 w 355600"/>
                <a:gd name="connsiteY1" fmla="*/ 0 h 484188"/>
                <a:gd name="connsiteX2" fmla="*/ 182803 w 355600"/>
                <a:gd name="connsiteY2" fmla="*/ 242094 h 484188"/>
                <a:gd name="connsiteX3" fmla="*/ 355600 w 355600"/>
                <a:gd name="connsiteY3" fmla="*/ 484188 h 484188"/>
                <a:gd name="connsiteX4" fmla="*/ 0 w 355600"/>
                <a:gd name="connsiteY4" fmla="*/ 484188 h 484188"/>
                <a:gd name="connsiteX5" fmla="*/ 0 w 355600"/>
                <a:gd name="connsiteY5" fmla="*/ 0 h 48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600" h="484188">
                  <a:moveTo>
                    <a:pt x="0" y="0"/>
                  </a:moveTo>
                  <a:lnTo>
                    <a:pt x="355600" y="0"/>
                  </a:lnTo>
                  <a:lnTo>
                    <a:pt x="182803" y="242094"/>
                  </a:lnTo>
                  <a:lnTo>
                    <a:pt x="355600" y="484188"/>
                  </a:lnTo>
                  <a:lnTo>
                    <a:pt x="0" y="484188"/>
                  </a:lnTo>
                  <a:lnTo>
                    <a:pt x="0" y="0"/>
                  </a:lnTo>
                  <a:close/>
                </a:path>
              </a:pathLst>
            </a:custGeom>
            <a:solidFill>
              <a:srgbClr val="C00000"/>
            </a:solidFill>
            <a:ln w="12700" cap="flat">
              <a:noFill/>
              <a:prstDash val="solid"/>
              <a:miter lim="800000"/>
            </a:ln>
            <a:effectLst/>
          </p:spPr>
          <p:txBody>
            <a:bodyPr vert="horz" wrap="square" lIns="91440" tIns="45720" rIns="91440" bIns="45720" numCol="1" anchor="t" anchorCtr="0" compatLnSpc="1">
              <a:noAutofit/>
            </a:bodyPr>
            <a:lstStyle/>
            <a:p>
              <a:endParaRPr lang="zh-CN" altLang="en-US">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1">
            <a:extLst>
              <a:ext uri="{28A0092B-C50C-407E-A947-70E740481C1C}">
                <a14:useLocalDpi xmlns:a14="http://schemas.microsoft.com/office/drawing/2010/main" val="0"/>
              </a:ext>
            </a:extLst>
          </a:blip>
          <a:srcRect l="2015" t="1875" r="2319" b="2011"/>
          <a:stretch>
            <a:fillRect/>
          </a:stretch>
        </p:blipFill>
        <p:spPr>
          <a:xfrm rot="16200000">
            <a:off x="2915836" y="-2295831"/>
            <a:ext cx="6360329" cy="11563400"/>
          </a:xfrm>
          <a:prstGeom prst="rect">
            <a:avLst/>
          </a:prstGeom>
        </p:spPr>
      </p:pic>
      <p:pic>
        <p:nvPicPr>
          <p:cNvPr id="30" name="图片 29"/>
          <p:cNvPicPr>
            <a:picLocks noChangeAspect="1"/>
          </p:cNvPicPr>
          <p:nvPr/>
        </p:nvPicPr>
        <p:blipFill rotWithShape="1">
          <a:blip r:embed="rId2">
            <a:extLst>
              <a:ext uri="{28A0092B-C50C-407E-A947-70E740481C1C}">
                <a14:useLocalDpi xmlns:a14="http://schemas.microsoft.com/office/drawing/2010/main" val="0"/>
              </a:ext>
            </a:extLst>
          </a:blip>
          <a:srcRect r="27088" b="10527"/>
          <a:stretch>
            <a:fillRect/>
          </a:stretch>
        </p:blipFill>
        <p:spPr>
          <a:xfrm>
            <a:off x="1568378" y="3917081"/>
            <a:ext cx="9484677" cy="2420944"/>
          </a:xfrm>
          <a:prstGeom prst="rect">
            <a:avLst/>
          </a:prstGeom>
        </p:spPr>
      </p:pic>
      <p:sp>
        <p:nvSpPr>
          <p:cNvPr id="18" name="矩形 17"/>
          <p:cNvSpPr/>
          <p:nvPr/>
        </p:nvSpPr>
        <p:spPr>
          <a:xfrm>
            <a:off x="2856438" y="2644284"/>
            <a:ext cx="6479124" cy="1323439"/>
          </a:xfrm>
          <a:prstGeom prst="rect">
            <a:avLst/>
          </a:prstGeom>
        </p:spPr>
        <p:txBody>
          <a:bodyPr wrap="square">
            <a:spAutoFit/>
          </a:bodyPr>
          <a:lstStyle/>
          <a:p>
            <a:pPr algn="dist"/>
            <a:r>
              <a:rPr lang="zh-CN" altLang="en-US" sz="8000" dirty="0">
                <a:solidFill>
                  <a:srgbClr val="C2181F"/>
                </a:solidFill>
                <a:latin typeface="方正粗倩简体" panose="03000509000000000000" pitchFamily="65" charset="-122"/>
                <a:ea typeface="方正粗倩简体" panose="03000509000000000000" pitchFamily="65" charset="-122"/>
              </a:rPr>
              <a:t>谢谢您的观看</a:t>
            </a:r>
            <a:endParaRPr lang="zh-CN" altLang="en-US" sz="8000" dirty="0">
              <a:solidFill>
                <a:srgbClr val="C2181F"/>
              </a:solidFill>
              <a:latin typeface="方正粗倩简体" panose="03000509000000000000" pitchFamily="65" charset="-122"/>
              <a:ea typeface="方正粗倩简体" panose="03000509000000000000" pitchFamily="65" charset="-122"/>
            </a:endParaRPr>
          </a:p>
        </p:txBody>
      </p:sp>
      <p:pic>
        <p:nvPicPr>
          <p:cNvPr id="26" name="图片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2932" y="1235696"/>
            <a:ext cx="1883347" cy="1938026"/>
          </a:xfrm>
          <a:prstGeom prst="rect">
            <a:avLst/>
          </a:prstGeom>
        </p:spPr>
      </p:pic>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2515" y="4136019"/>
            <a:ext cx="1292387" cy="1329908"/>
          </a:xfrm>
          <a:prstGeom prst="rect">
            <a:avLst/>
          </a:prstGeom>
        </p:spPr>
      </p:pic>
      <p:pic>
        <p:nvPicPr>
          <p:cNvPr id="32" name="图片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1661" y="1677620"/>
            <a:ext cx="718298" cy="739152"/>
          </a:xfrm>
          <a:prstGeom prst="rect">
            <a:avLst/>
          </a:prstGeom>
        </p:spPr>
      </p:pic>
      <p:sp>
        <p:nvSpPr>
          <p:cNvPr id="22" name="矩形 21"/>
          <p:cNvSpPr/>
          <p:nvPr/>
        </p:nvSpPr>
        <p:spPr>
          <a:xfrm>
            <a:off x="3469959" y="3998975"/>
            <a:ext cx="5383470" cy="399902"/>
          </a:xfrm>
          <a:prstGeom prst="rect">
            <a:avLst/>
          </a:prstGeom>
        </p:spPr>
        <p:txBody>
          <a:bodyPr wrap="square">
            <a:spAutoFit/>
          </a:bodyPr>
          <a:lstStyle/>
          <a:p>
            <a:pPr algn="dist"/>
            <a:r>
              <a:rPr lang="zh-CN" altLang="en-US" sz="2000" spc="-150" dirty="0">
                <a:solidFill>
                  <a:schemeClr val="tx1">
                    <a:lumMod val="75000"/>
                    <a:lumOff val="25000"/>
                  </a:schemeClr>
                </a:solidFill>
                <a:latin typeface="微软雅黑" panose="020B0503020204020204" pitchFamily="34" charset="-122"/>
                <a:ea typeface="微软雅黑" panose="020B0503020204020204" pitchFamily="34" charset="-122"/>
              </a:rPr>
              <a:t>加强法制宣传教育 全面推进依法治国</a:t>
            </a:r>
            <a:endParaRPr lang="zh-CN" altLang="en-US" sz="2000" spc="-1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3150708" y="4430848"/>
            <a:ext cx="6096000" cy="523220"/>
          </a:xfrm>
          <a:prstGeom prst="rect">
            <a:avLst/>
          </a:prstGeom>
        </p:spPr>
        <p:txBody>
          <a:bodyPr>
            <a:spAutoFit/>
          </a:bodyPr>
          <a:lstStyle/>
          <a:p>
            <a:pPr algn="ctr"/>
            <a:r>
              <a:rPr lang="en-US" altLang="zh-CN" sz="1400" dirty="0">
                <a:solidFill>
                  <a:schemeClr val="tx1">
                    <a:lumMod val="85000"/>
                    <a:lumOff val="15000"/>
                  </a:schemeClr>
                </a:solidFill>
              </a:rPr>
              <a:t>We will strengthen publicity and education about the legal system and comprehensively advance the rule of law</a:t>
            </a:r>
            <a:endParaRPr lang="zh-CN" altLang="en-US" sz="1100" dirty="0">
              <a:solidFill>
                <a:schemeClr val="tx1">
                  <a:lumMod val="85000"/>
                  <a:lumOff val="15000"/>
                </a:schemeClr>
              </a:solidFill>
            </a:endParaRPr>
          </a:p>
        </p:txBody>
      </p:sp>
      <p:pic>
        <p:nvPicPr>
          <p:cNvPr id="35" name="图片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25846" y="677560"/>
            <a:ext cx="1959591" cy="1868976"/>
          </a:xfrm>
          <a:prstGeom prst="rect">
            <a:avLst/>
          </a:prstGeom>
        </p:spPr>
      </p:pic>
      <p:pic>
        <p:nvPicPr>
          <p:cNvPr id="36" name="图片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7341" y="559873"/>
            <a:ext cx="2939928" cy="2939928"/>
          </a:xfrm>
          <a:prstGeom prst="rect">
            <a:avLst/>
          </a:prstGeom>
        </p:spPr>
      </p:pic>
      <p:pic>
        <p:nvPicPr>
          <p:cNvPr id="25" name="图片 24"/>
          <p:cNvPicPr>
            <a:picLocks noChangeAspect="1"/>
          </p:cNvPicPr>
          <p:nvPr/>
        </p:nvPicPr>
        <p:blipFill rotWithShape="1">
          <a:blip r:embed="rId8">
            <a:extLst>
              <a:ext uri="{BEBA8EAE-BF5A-486C-A8C5-ECC9F3942E4B}">
                <a14:imgProps xmlns:a14="http://schemas.microsoft.com/office/drawing/2010/main">
                  <a14:imgLayer r:embed="rId9">
                    <a14:imgEffect>
                      <a14:saturation sat="300000"/>
                    </a14:imgEffect>
                  </a14:imgLayer>
                </a14:imgProps>
              </a:ext>
            </a:extLst>
          </a:blip>
          <a:srcRect l="17568" t="9542" r="12358" b="8664"/>
          <a:stretch>
            <a:fillRect/>
          </a:stretch>
        </p:blipFill>
        <p:spPr>
          <a:xfrm>
            <a:off x="5420183" y="1128135"/>
            <a:ext cx="1355439" cy="1355438"/>
          </a:xfrm>
          <a:prstGeom prst="ellipse">
            <a:avLst/>
          </a:prstGeom>
        </p:spPr>
      </p:pic>
      <p:pic>
        <p:nvPicPr>
          <p:cNvPr id="2" name="图片 1" descr="H:\合肥       办公室\中心logo照片\中心公众号.jpg中心公众号"/>
          <p:cNvPicPr>
            <a:picLocks noChangeAspect="1"/>
          </p:cNvPicPr>
          <p:nvPr/>
        </p:nvPicPr>
        <p:blipFill>
          <a:blip r:embed="rId10"/>
          <a:srcRect/>
          <a:stretch>
            <a:fillRect/>
          </a:stretch>
        </p:blipFill>
        <p:spPr>
          <a:xfrm>
            <a:off x="318" y="5465445"/>
            <a:ext cx="1372870" cy="13735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01551" y="1775429"/>
            <a:ext cx="5761955" cy="954107"/>
          </a:xfrm>
          <a:prstGeom prst="rect">
            <a:avLst/>
          </a:prstGeom>
        </p:spPr>
        <p:txBody>
          <a:bodyPr wrap="square">
            <a:spAutoFit/>
          </a:bodyPr>
          <a:lstStyle/>
          <a:p>
            <a:pPr algn="dist" fontAlgn="auto">
              <a:spcBef>
                <a:spcPts val="0"/>
              </a:spcBef>
              <a:spcAft>
                <a:spcPts val="0"/>
              </a:spcAft>
              <a:defRPr/>
            </a:pPr>
            <a:r>
              <a:rPr lang="zh-CN" altLang="en-US" sz="2800" b="1" dirty="0">
                <a:solidFill>
                  <a:srgbClr val="C00000"/>
                </a:solidFill>
                <a:latin typeface="微软雅黑" panose="020B0503020204020204" pitchFamily="34" charset="-122"/>
                <a:ea typeface="微软雅黑" panose="020B0503020204020204" pitchFamily="34" charset="-122"/>
              </a:rPr>
              <a:t>确立“</a:t>
            </a:r>
            <a:r>
              <a:rPr lang="en-US" altLang="zh-CN" sz="2800" b="1" dirty="0">
                <a:solidFill>
                  <a:srgbClr val="C00000"/>
                </a:solidFill>
                <a:latin typeface="微软雅黑" panose="020B0503020204020204" pitchFamily="34" charset="-122"/>
                <a:ea typeface="微软雅黑" panose="020B0503020204020204" pitchFamily="34" charset="-122"/>
              </a:rPr>
              <a:t>12.4”</a:t>
            </a:r>
            <a:r>
              <a:rPr lang="zh-CN" altLang="en-US" sz="2800" b="1" dirty="0">
                <a:solidFill>
                  <a:srgbClr val="C00000"/>
                </a:solidFill>
                <a:latin typeface="微软雅黑" panose="020B0503020204020204" pitchFamily="34" charset="-122"/>
                <a:ea typeface="微软雅黑" panose="020B0503020204020204" pitchFamily="34" charset="-122"/>
              </a:rPr>
              <a:t>全国法制宣传日，是法制宣传教育工作方式的一种创新</a:t>
            </a:r>
            <a:endParaRPr lang="zh-CN" altLang="en-US" sz="2800" b="1" dirty="0">
              <a:ln w="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1201551" y="3238551"/>
            <a:ext cx="5433711" cy="2120902"/>
          </a:xfrm>
          <a:prstGeom prst="rect">
            <a:avLst/>
          </a:prstGeom>
        </p:spPr>
        <p:txBody>
          <a:bodyPr wrap="square">
            <a:spAutoFit/>
          </a:bodyPr>
          <a:lstStyle/>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通过这一形式来引起广大公民对社会法律环境的关注，提高公民履行法定义务、维护合法权益的自觉性和能力，增强参与社会管理和监督的责任感，从而适应现代法治社会的要求和法制宣传教育工作长期发展的需要。</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1">
            <a:extLst>
              <a:ext uri="{BEBA8EAE-BF5A-486C-A8C5-ECC9F3942E4B}">
                <a14:imgProps xmlns:a14="http://schemas.microsoft.com/office/drawing/2010/main">
                  <a14:imgLayer r:embed="rId2">
                    <a14:imgEffect>
                      <a14:saturation sat="300000"/>
                    </a14:imgEffect>
                  </a14:imgLayer>
                </a14:imgProps>
              </a:ext>
            </a:extLst>
          </a:blip>
          <a:srcRect l="17568" t="9542" r="12358" b="8664"/>
          <a:stretch>
            <a:fillRect/>
          </a:stretch>
        </p:blipFill>
        <p:spPr>
          <a:xfrm>
            <a:off x="6963506" y="1266414"/>
            <a:ext cx="4325174" cy="4325171"/>
          </a:xfrm>
          <a:prstGeom prst="ellipse">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09240" y="1747989"/>
            <a:ext cx="10880330" cy="4319754"/>
          </a:xfrm>
          <a:prstGeom prst="rect">
            <a:avLst/>
          </a:prstGeom>
        </p:spPr>
      </p:pic>
      <p:sp>
        <p:nvSpPr>
          <p:cNvPr id="7" name="矩形 6"/>
          <p:cNvSpPr/>
          <p:nvPr/>
        </p:nvSpPr>
        <p:spPr>
          <a:xfrm>
            <a:off x="2290662" y="4210137"/>
            <a:ext cx="7717484" cy="1156855"/>
          </a:xfrm>
          <a:prstGeom prst="rect">
            <a:avLst/>
          </a:prstGeom>
        </p:spPr>
        <p:txBody>
          <a:bodyPr wrap="square">
            <a:spAutoFit/>
          </a:bodyPr>
          <a:lstStyle/>
          <a:p>
            <a:pPr algn="ct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让“</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12.4”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全国法制宣传日成为全体公民熟悉法律、认知法律、维护自身合法权益的节日，成为展示我国法制建设成就的节日，成为树立我国良好法治形象的节日，使现代法治的理念深入人心，为实践依法治国方略打下牢固的社会思想基础。 </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3968" y="6631227"/>
            <a:ext cx="12198989" cy="2233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80" tIns="45690" rIns="91380" bIns="45690" numCol="1" spcCol="0" rtlCol="0" fromWordArt="0" anchor="ctr" anchorCtr="0" forceAA="0" compatLnSpc="1">
            <a:noAutofit/>
          </a:bodyPr>
          <a:lstStyle/>
          <a:p>
            <a:pPr algn="ctr"/>
            <a:endParaRPr lang="zh-CN" altLang="en-US" sz="1800" dirty="0"/>
          </a:p>
        </p:txBody>
      </p:sp>
      <p:pic>
        <p:nvPicPr>
          <p:cNvPr id="11" name="图片 10"/>
          <p:cNvPicPr>
            <a:picLocks noChangeAspect="1"/>
          </p:cNvPicPr>
          <p:nvPr/>
        </p:nvPicPr>
        <p:blipFill rotWithShape="1">
          <a:blip r:embed="rId2">
            <a:extLst>
              <a:ext uri="{28A0092B-C50C-407E-A947-70E740481C1C}">
                <a14:useLocalDpi xmlns:a14="http://schemas.microsoft.com/office/drawing/2010/main" val="0"/>
              </a:ext>
            </a:extLst>
          </a:blip>
          <a:srcRect t="29138" b="38623"/>
          <a:stretch>
            <a:fillRect/>
          </a:stretch>
        </p:blipFill>
        <p:spPr>
          <a:xfrm>
            <a:off x="1993215" y="756594"/>
            <a:ext cx="8220494" cy="2650210"/>
          </a:xfrm>
          <a:prstGeom prst="rect">
            <a:avLst/>
          </a:prstGeom>
        </p:spPr>
      </p:pic>
      <p:sp>
        <p:nvSpPr>
          <p:cNvPr id="13" name="文本框 7"/>
          <p:cNvSpPr txBox="1"/>
          <p:nvPr/>
        </p:nvSpPr>
        <p:spPr>
          <a:xfrm>
            <a:off x="3701625" y="3248940"/>
            <a:ext cx="4895557" cy="830997"/>
          </a:xfrm>
          <a:prstGeom prst="rect">
            <a:avLst/>
          </a:prstGeom>
          <a:noFill/>
        </p:spPr>
        <p:txBody>
          <a:bodyPr wrap="square" rtlCol="0">
            <a:spAutoFit/>
          </a:bodyPr>
          <a:lstStyle>
            <a:defPPr>
              <a:defRPr lang="zh-CN"/>
            </a:defPPr>
            <a:lvl1pPr>
              <a:defRPr sz="3200" b="1">
                <a:gradFill>
                  <a:gsLst>
                    <a:gs pos="0">
                      <a:srgbClr val="FF3300"/>
                    </a:gs>
                    <a:gs pos="87000">
                      <a:srgbClr val="C00000"/>
                    </a:gs>
                    <a:gs pos="100000">
                      <a:srgbClr val="FF3300"/>
                    </a:gs>
                  </a:gsLst>
                  <a:lin ang="5400000" scaled="0"/>
                </a:gradFill>
                <a:latin typeface="微软雅黑" panose="020B0503020204020204" pitchFamily="82" charset="2"/>
                <a:ea typeface="微软雅黑" panose="020B0503020204020204" pitchFamily="82" charset="2"/>
              </a:defRPr>
            </a:lvl1pPr>
          </a:lstStyle>
          <a:p>
            <a:pPr algn="ctr"/>
            <a:r>
              <a:rPr lang="zh-CN" altLang="en-US" sz="2400" dirty="0"/>
              <a:t>确立“</a:t>
            </a:r>
            <a:r>
              <a:rPr lang="en-US" altLang="zh-CN" sz="2400" dirty="0"/>
              <a:t>12.4”</a:t>
            </a:r>
            <a:r>
              <a:rPr lang="zh-CN" altLang="en-US" sz="2400" dirty="0"/>
              <a:t>全国法制宣传日，有助于营造全社会浓厚的法制氛围</a:t>
            </a:r>
            <a:endParaRPr lang="zh-CN" altLang="en-US" sz="24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ageCurlDouble"/>
      </p:transition>
    </mc:Choice>
    <mc:Fallback>
      <p:transition spd="slow" advClick="0" advTm="3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09240" y="1747989"/>
            <a:ext cx="10880330" cy="4319754"/>
          </a:xfrm>
          <a:prstGeom prst="rect">
            <a:avLst/>
          </a:prstGeom>
        </p:spPr>
      </p:pic>
      <p:sp>
        <p:nvSpPr>
          <p:cNvPr id="9" name="矩形 8"/>
          <p:cNvSpPr/>
          <p:nvPr/>
        </p:nvSpPr>
        <p:spPr>
          <a:xfrm>
            <a:off x="1772989" y="2050683"/>
            <a:ext cx="8646021" cy="814833"/>
          </a:xfrm>
          <a:prstGeom prst="rect">
            <a:avLst/>
          </a:prstGeom>
          <a:solidFill>
            <a:srgbClr val="C00000"/>
          </a:solidFill>
          <a:ln>
            <a:noFill/>
          </a:ln>
          <a:effectLst>
            <a:outerShdw blurRad="127000" dist="50800" dir="54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思源黑体 CN Heavy" panose="020B0A00000000000000" pitchFamily="34" charset="-122"/>
              <a:ea typeface="思源黑体 CN Heavy" panose="020B0A00000000000000" pitchFamily="34" charset="-122"/>
            </a:endParaRPr>
          </a:p>
        </p:txBody>
      </p:sp>
      <p:sp>
        <p:nvSpPr>
          <p:cNvPr id="10" name="矩形 9"/>
          <p:cNvSpPr/>
          <p:nvPr/>
        </p:nvSpPr>
        <p:spPr>
          <a:xfrm>
            <a:off x="4106757" y="2050683"/>
            <a:ext cx="4085295" cy="830997"/>
          </a:xfrm>
          <a:prstGeom prst="rect">
            <a:avLst/>
          </a:prstGeom>
        </p:spPr>
        <p:txBody>
          <a:bodyPr wrap="square">
            <a:spAutoFit/>
          </a:bodyPr>
          <a:lstStyle/>
          <a:p>
            <a:pPr algn="dist"/>
            <a:r>
              <a:rPr lang="zh-CN" altLang="en-US" sz="4800" b="1" dirty="0">
                <a:solidFill>
                  <a:schemeClr val="bg1"/>
                </a:solidFill>
                <a:latin typeface="微软雅黑" panose="020B0503020204020204" pitchFamily="34" charset="-122"/>
                <a:ea typeface="微软雅黑" panose="020B0503020204020204" pitchFamily="34" charset="-122"/>
              </a:rPr>
              <a:t>宪法日的由来</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3134088" y="1001410"/>
            <a:ext cx="5814412" cy="1015663"/>
          </a:xfrm>
          <a:prstGeom prst="rect">
            <a:avLst/>
          </a:prstGeom>
        </p:spPr>
        <p:txBody>
          <a:bodyPr wrap="none">
            <a:spAutoFit/>
          </a:bodyPr>
          <a:lstStyle/>
          <a:p>
            <a:pPr algn="ctr"/>
            <a:r>
              <a:rPr lang="en-US" altLang="zh-CN" sz="6000" b="1"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2014</a:t>
            </a:r>
            <a:r>
              <a:rPr lang="zh-CN" altLang="en-US" sz="6000" b="1"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年</a:t>
            </a:r>
            <a:r>
              <a:rPr lang="en-US" altLang="zh-CN" sz="6000" b="1"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11</a:t>
            </a:r>
            <a:r>
              <a:rPr lang="zh-CN" altLang="en-US" sz="6000" b="1"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月</a:t>
            </a:r>
            <a:r>
              <a:rPr lang="en-US" altLang="zh-CN" sz="6000" b="1"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1</a:t>
            </a:r>
            <a:r>
              <a:rPr lang="zh-CN" altLang="en-US" sz="6000" b="1"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日</a:t>
            </a:r>
            <a:endParaRPr lang="zh-CN" altLang="en-US" sz="6000" b="1" dirty="0">
              <a:solidFill>
                <a:srgbClr val="C00000"/>
              </a:solidFill>
              <a:latin typeface="微软雅黑" panose="020B0503020204020204" pitchFamily="34" charset="-122"/>
              <a:ea typeface="微软雅黑" panose="020B0503020204020204" pitchFamily="34" charset="-122"/>
            </a:endParaRPr>
          </a:p>
        </p:txBody>
      </p:sp>
      <p:sp>
        <p:nvSpPr>
          <p:cNvPr id="7" name="矩形 6"/>
          <p:cNvSpPr/>
          <p:nvPr/>
        </p:nvSpPr>
        <p:spPr>
          <a:xfrm>
            <a:off x="1991398" y="3203159"/>
            <a:ext cx="8099791" cy="1895519"/>
          </a:xfrm>
          <a:prstGeom prst="rect">
            <a:avLst/>
          </a:prstGeom>
        </p:spPr>
        <p:txBody>
          <a:bodyPr wrap="square">
            <a:spAutoFit/>
          </a:bodyPr>
          <a:lstStyle/>
          <a:p>
            <a:pPr algn="ct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十二届全国人大常委会第</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11</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次会议作出</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关于设定国家宪法日的决定</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。决定通过法律的形式将</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12</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月</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4</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日设定为“国家宪法日”，对国家和全社会充分利用国家宪法日来积极主动和有效地进行宪法宣传活动具有非常重要的价值。这项决定也是党的政策及时转化为国家法律的经典范例，对推动</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中共中央关于全面推进依法治国若干重大问题的决定</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所规定的各项法治改革措施的及时出台，具有非常积极的影响作用。</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3968" y="6631227"/>
            <a:ext cx="12198989" cy="2233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80" tIns="45690" rIns="91380" bIns="45690" numCol="1" spcCol="0" rtlCol="0" fromWordArt="0" anchor="ctr" anchorCtr="0" forceAA="0" compatLnSpc="1">
            <a:noAutofit/>
          </a:bodyPr>
          <a:lstStyle/>
          <a:p>
            <a:pPr algn="ctr"/>
            <a:endParaRPr lang="zh-CN" altLang="en-US" sz="18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ageCurlDouble"/>
      </p:transition>
    </mc:Choice>
    <mc:Fallback>
      <p:transition spd="slow" advClick="0" advTm="3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92875" y="1393157"/>
            <a:ext cx="10406249" cy="647700"/>
            <a:chOff x="1074232" y="1835177"/>
            <a:chExt cx="10406249" cy="647700"/>
          </a:xfrm>
        </p:grpSpPr>
        <p:sp>
          <p:nvSpPr>
            <p:cNvPr id="5" name="矩形 4"/>
            <p:cNvSpPr/>
            <p:nvPr/>
          </p:nvSpPr>
          <p:spPr>
            <a:xfrm>
              <a:off x="1074232" y="1835177"/>
              <a:ext cx="4826000" cy="6477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6" name="文本框 5"/>
            <p:cNvSpPr txBox="1"/>
            <p:nvPr/>
          </p:nvSpPr>
          <p:spPr>
            <a:xfrm>
              <a:off x="2079254" y="1946037"/>
              <a:ext cx="300595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1" dirty="0">
                  <a:solidFill>
                    <a:prstClr val="white"/>
                  </a:solidFill>
                  <a:latin typeface="微软雅黑" panose="020B0503020204020204" pitchFamily="34" charset="-122"/>
                  <a:ea typeface="微软雅黑" panose="020B0503020204020204" pitchFamily="34" charset="-122"/>
                </a:rPr>
                <a:t>国家宪法日暨宪法宣传日</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7" name="文本框 6"/>
            <p:cNvSpPr txBox="1"/>
            <p:nvPr/>
          </p:nvSpPr>
          <p:spPr>
            <a:xfrm>
              <a:off x="7093709" y="1906069"/>
              <a:ext cx="26865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b="1" dirty="0">
                  <a:gradFill>
                    <a:gsLst>
                      <a:gs pos="917">
                        <a:srgbClr val="FFC000"/>
                      </a:gs>
                      <a:gs pos="26000">
                        <a:srgbClr val="FF0000"/>
                      </a:gs>
                      <a:gs pos="64000">
                        <a:srgbClr val="C00000"/>
                      </a:gs>
                    </a:gsLst>
                    <a:lin ang="2700000" scaled="0"/>
                  </a:gradFill>
                  <a:latin typeface="微软雅黑" panose="020B0503020204020204" pitchFamily="34" charset="-122"/>
                  <a:ea typeface="微软雅黑" panose="020B0503020204020204" pitchFamily="34" charset="-122"/>
                </a:rPr>
                <a:t>宪法内容</a:t>
              </a:r>
              <a:endParaRPr kumimoji="0" lang="zh-CN" altLang="en-US" sz="2800" b="1" i="0" u="none" strike="noStrike" kern="1200" cap="none" spc="0" normalizeH="0" baseline="0" noProof="0" dirty="0">
                <a:ln>
                  <a:noFill/>
                </a:ln>
                <a:gradFill>
                  <a:gsLst>
                    <a:gs pos="917">
                      <a:srgbClr val="FFC000"/>
                    </a:gs>
                    <a:gs pos="26000">
                      <a:srgbClr val="FF0000"/>
                    </a:gs>
                    <a:gs pos="64000">
                      <a:srgbClr val="C00000"/>
                    </a:gs>
                  </a:gsLst>
                  <a:lin ang="2700000" scaled="0"/>
                </a:gradFill>
                <a:effectLst/>
                <a:uLnTx/>
                <a:uFillTx/>
                <a:latin typeface="微软雅黑" panose="020B0503020204020204" pitchFamily="34" charset="-122"/>
                <a:ea typeface="微软雅黑" panose="020B0503020204020204" pitchFamily="34" charset="-122"/>
              </a:endParaRPr>
            </a:p>
          </p:txBody>
        </p:sp>
        <p:sp>
          <p:nvSpPr>
            <p:cNvPr id="8" name="矩形 7"/>
            <p:cNvSpPr/>
            <p:nvPr/>
          </p:nvSpPr>
          <p:spPr>
            <a:xfrm>
              <a:off x="5900232" y="1835177"/>
              <a:ext cx="5580249" cy="6477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9" name="矩形 8"/>
          <p:cNvSpPr/>
          <p:nvPr/>
        </p:nvSpPr>
        <p:spPr>
          <a:xfrm>
            <a:off x="4551547" y="2564927"/>
            <a:ext cx="6587370" cy="2807948"/>
          </a:xfrm>
          <a:prstGeom prst="rect">
            <a:avLst/>
          </a:prstGeom>
          <a:noFill/>
        </p:spPr>
        <p:txBody>
          <a:bodyPr wrap="square" rtlCol="0">
            <a:spAutoFit/>
          </a:bodyPr>
          <a:lstStyle/>
          <a:p>
            <a:pPr>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就绝大多数国家而言，宪法序言的内容都是有关宪法本身的规定，诸如制定宪法的宗旨、目的和依据，制定宪法的经过，宪法的构成，宪法的演变，宪法的修改，宪法的本质，宪法的原则，宪法的地位等。除此之外，还有一些国家在宪法序言中阐述了本国和本民族长期奋斗的历史和取得的胜利成果，指出今后国家的主要任务和奋斗目标。</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892875" y="2285097"/>
            <a:ext cx="3355152" cy="34782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3" name="矩形 12"/>
          <p:cNvSpPr/>
          <p:nvPr/>
        </p:nvSpPr>
        <p:spPr>
          <a:xfrm>
            <a:off x="4244211" y="2285098"/>
            <a:ext cx="7054914" cy="34782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rotWithShape="1">
          <a:blip r:embed="rId1">
            <a:extLst>
              <a:ext uri="{BEBA8EAE-BF5A-486C-A8C5-ECC9F3942E4B}">
                <a14:imgProps xmlns:a14="http://schemas.microsoft.com/office/drawing/2010/main">
                  <a14:imgLayer r:embed="rId2">
                    <a14:imgEffect>
                      <a14:saturation sat="300000"/>
                    </a14:imgEffect>
                  </a14:imgLayer>
                </a14:imgProps>
              </a:ext>
            </a:extLst>
          </a:blip>
          <a:srcRect l="17568" t="9542" r="12358" b="8664"/>
          <a:stretch>
            <a:fillRect/>
          </a:stretch>
        </p:blipFill>
        <p:spPr>
          <a:xfrm>
            <a:off x="1196395" y="2596754"/>
            <a:ext cx="2744296" cy="2744294"/>
          </a:xfrm>
          <a:prstGeom prst="ellipse">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92875" y="1393157"/>
            <a:ext cx="10406249" cy="647700"/>
            <a:chOff x="1074232" y="1835177"/>
            <a:chExt cx="10406249" cy="647700"/>
          </a:xfrm>
        </p:grpSpPr>
        <p:sp>
          <p:nvSpPr>
            <p:cNvPr id="5" name="矩形 4"/>
            <p:cNvSpPr/>
            <p:nvPr/>
          </p:nvSpPr>
          <p:spPr>
            <a:xfrm>
              <a:off x="1074232" y="1835177"/>
              <a:ext cx="4826000" cy="6477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6" name="文本框 5"/>
            <p:cNvSpPr txBox="1"/>
            <p:nvPr/>
          </p:nvSpPr>
          <p:spPr>
            <a:xfrm>
              <a:off x="2079254" y="1946037"/>
              <a:ext cx="300595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1" dirty="0">
                  <a:solidFill>
                    <a:prstClr val="white"/>
                  </a:solidFill>
                  <a:latin typeface="微软雅黑" panose="020B0503020204020204" pitchFamily="34" charset="-122"/>
                  <a:ea typeface="微软雅黑" panose="020B0503020204020204" pitchFamily="34" charset="-122"/>
                </a:rPr>
                <a:t>国家宪法日暨宪法宣传日</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7" name="文本框 6"/>
            <p:cNvSpPr txBox="1"/>
            <p:nvPr/>
          </p:nvSpPr>
          <p:spPr>
            <a:xfrm>
              <a:off x="7093709" y="1906069"/>
              <a:ext cx="26865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b="1" dirty="0">
                  <a:gradFill>
                    <a:gsLst>
                      <a:gs pos="917">
                        <a:srgbClr val="FFC000"/>
                      </a:gs>
                      <a:gs pos="26000">
                        <a:srgbClr val="FF0000"/>
                      </a:gs>
                      <a:gs pos="64000">
                        <a:srgbClr val="C00000"/>
                      </a:gs>
                    </a:gsLst>
                    <a:lin ang="2700000" scaled="0"/>
                  </a:gradFill>
                  <a:latin typeface="微软雅黑" panose="020B0503020204020204" pitchFamily="34" charset="-122"/>
                  <a:ea typeface="微软雅黑" panose="020B0503020204020204" pitchFamily="34" charset="-122"/>
                </a:rPr>
                <a:t>宪法内容</a:t>
              </a:r>
              <a:endParaRPr kumimoji="0" lang="zh-CN" altLang="en-US" sz="2800" b="1" i="0" u="none" strike="noStrike" kern="1200" cap="none" spc="0" normalizeH="0" baseline="0" noProof="0" dirty="0">
                <a:ln>
                  <a:noFill/>
                </a:ln>
                <a:gradFill>
                  <a:gsLst>
                    <a:gs pos="917">
                      <a:srgbClr val="FFC000"/>
                    </a:gs>
                    <a:gs pos="26000">
                      <a:srgbClr val="FF0000"/>
                    </a:gs>
                    <a:gs pos="64000">
                      <a:srgbClr val="C00000"/>
                    </a:gs>
                  </a:gsLst>
                  <a:lin ang="2700000" scaled="0"/>
                </a:gradFill>
                <a:effectLst/>
                <a:uLnTx/>
                <a:uFillTx/>
                <a:latin typeface="微软雅黑" panose="020B0503020204020204" pitchFamily="34" charset="-122"/>
                <a:ea typeface="微软雅黑" panose="020B0503020204020204" pitchFamily="34" charset="-122"/>
              </a:endParaRPr>
            </a:p>
          </p:txBody>
        </p:sp>
        <p:sp>
          <p:nvSpPr>
            <p:cNvPr id="8" name="矩形 7"/>
            <p:cNvSpPr/>
            <p:nvPr/>
          </p:nvSpPr>
          <p:spPr>
            <a:xfrm>
              <a:off x="5900232" y="1835177"/>
              <a:ext cx="5580249" cy="6477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9" name="矩形 8"/>
          <p:cNvSpPr/>
          <p:nvPr/>
        </p:nvSpPr>
        <p:spPr>
          <a:xfrm>
            <a:off x="4551547" y="2564927"/>
            <a:ext cx="6587370" cy="2807948"/>
          </a:xfrm>
          <a:prstGeom prst="rect">
            <a:avLst/>
          </a:prstGeom>
          <a:noFill/>
        </p:spPr>
        <p:txBody>
          <a:bodyPr wrap="square" rtlCol="0">
            <a:spAutoFit/>
          </a:bodyPr>
          <a:lstStyle/>
          <a:p>
            <a:pPr>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国家的基本政治制度是宪法的主要内容之一，包括国家的性质、国家政权组织形式、国家结构形式、选举制度、政党制度和国家的标志与象征制度。由于国家本质的不同，不同类型国家的宪法对国家性质的规定有所不同。例如，我国《宪法》明确规定中华人民共和国是工人阶级领导的，以工农联盟为基础的人民民主专政的社会主义国家。</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4244211" y="2285098"/>
            <a:ext cx="7054914" cy="34782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585538" y="2151717"/>
            <a:ext cx="3701841" cy="370184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îs1iḓè"/>
          <p:cNvSpPr/>
          <p:nvPr/>
        </p:nvSpPr>
        <p:spPr>
          <a:xfrm>
            <a:off x="1135695" y="3837096"/>
            <a:ext cx="3672409" cy="1640783"/>
          </a:xfrm>
          <a:prstGeom prst="rect">
            <a:avLst/>
          </a:prstGeom>
          <a:solidFill>
            <a:srgbClr val="C00000"/>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121948" tIns="60974" rIns="121948" bIns="60974" numCol="1" spcCol="0" rtlCol="0" fromWordArt="0" anchor="ctr" anchorCtr="0" forceAA="0" compatLnSpc="1">
            <a:noAutofit/>
          </a:bodyPr>
          <a:lstStyle/>
          <a:p>
            <a:pPr algn="ctr" defTabSz="1219200"/>
            <a:r>
              <a:rPr lang="zh-CN" altLang="en-US" sz="6000" b="1" dirty="0">
                <a:solidFill>
                  <a:srgbClr val="FFFFFF"/>
                </a:solidFill>
                <a:latin typeface="微软雅黑" panose="020B0503020204020204" pitchFamily="34" charset="-122"/>
                <a:ea typeface="微软雅黑" panose="020B0503020204020204" pitchFamily="34" charset="-122"/>
              </a:rPr>
              <a:t>宪法意义</a:t>
            </a:r>
            <a:endParaRPr lang="zh-CN" altLang="en-US" sz="6000" b="1" dirty="0">
              <a:solidFill>
                <a:srgbClr val="FFFFFF"/>
              </a:solidFill>
              <a:latin typeface="微软雅黑" panose="020B0503020204020204" pitchFamily="34" charset="-122"/>
              <a:ea typeface="微软雅黑" panose="020B0503020204020204" pitchFamily="34" charset="-122"/>
            </a:endParaRPr>
          </a:p>
        </p:txBody>
      </p:sp>
      <p:pic>
        <p:nvPicPr>
          <p:cNvPr id="3" name="图片 2" descr="图片包含 LEGO, 玩具&#10;&#10;自动生成的说明"/>
          <p:cNvPicPr>
            <a:picLocks noChangeAspect="1"/>
          </p:cNvPicPr>
          <p:nvPr/>
        </p:nvPicPr>
        <p:blipFill rotWithShape="1">
          <a:blip r:embed="rId1">
            <a:extLst>
              <a:ext uri="{28A0092B-C50C-407E-A947-70E740481C1C}">
                <a14:useLocalDpi xmlns:a14="http://schemas.microsoft.com/office/drawing/2010/main" val="0"/>
              </a:ext>
            </a:extLst>
          </a:blip>
          <a:srcRect b="24952"/>
          <a:stretch>
            <a:fillRect/>
          </a:stretch>
        </p:blipFill>
        <p:spPr>
          <a:xfrm>
            <a:off x="816579" y="402742"/>
            <a:ext cx="4310643" cy="3235061"/>
          </a:xfrm>
          <a:prstGeom prst="rect">
            <a:avLst/>
          </a:prstGeom>
        </p:spPr>
      </p:pic>
      <p:pic>
        <p:nvPicPr>
          <p:cNvPr id="4" name="图片 3"/>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Lst>
          </a:blip>
          <a:srcRect l="17568" t="9542" r="12358" b="8664"/>
          <a:stretch>
            <a:fillRect/>
          </a:stretch>
        </p:blipFill>
        <p:spPr>
          <a:xfrm>
            <a:off x="1831391" y="1625858"/>
            <a:ext cx="2074986" cy="2074985"/>
          </a:xfrm>
          <a:prstGeom prst="ellipse">
            <a:avLst/>
          </a:prstGeom>
        </p:spPr>
      </p:pic>
      <p:sp>
        <p:nvSpPr>
          <p:cNvPr id="5" name="矩形 4"/>
          <p:cNvSpPr/>
          <p:nvPr/>
        </p:nvSpPr>
        <p:spPr>
          <a:xfrm>
            <a:off x="5302867" y="2630736"/>
            <a:ext cx="5719217" cy="1526187"/>
          </a:xfrm>
          <a:prstGeom prst="rect">
            <a:avLst/>
          </a:prstGeom>
        </p:spPr>
        <p:txBody>
          <a:bodyPr wrap="square">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通常规定一个国家的社会制度和国家制度的基本原则、国家机关的组织和活动的基本原则，公民的基本权利和义务等重要内容，有的还规定国旗、国歌、国徽和首都以及统治阶级认为重要的其他制度，涉及到国家生活的各个方面。</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5302866" y="4998486"/>
            <a:ext cx="6096000" cy="418191"/>
          </a:xfrm>
          <a:prstGeom prst="rect">
            <a:avLst/>
          </a:prstGeom>
        </p:spPr>
        <p:txBody>
          <a:bodyPr>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是制定其他法律的依据，一切法律、法规都不得同宪法相抵触。</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5395232" y="1831404"/>
            <a:ext cx="5465158" cy="64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latin typeface="微软雅黑" panose="020B0503020204020204" pitchFamily="34" charset="-122"/>
                <a:ea typeface="微软雅黑" panose="020B0503020204020204" pitchFamily="34" charset="-122"/>
              </a:rPr>
              <a:t>宪法是国家的根本大法</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5395231" y="4308255"/>
            <a:ext cx="5465158" cy="64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latin typeface="微软雅黑" panose="020B0503020204020204" pitchFamily="34" charset="-122"/>
                <a:ea typeface="微软雅黑" panose="020B0503020204020204" pitchFamily="34" charset="-122"/>
              </a:rPr>
              <a:t>宪法具有最高法律效力</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bwMode="auto">
          <a:xfrm>
            <a:off x="1355874" y="1258096"/>
            <a:ext cx="3327251" cy="1560414"/>
          </a:xfrm>
          <a:prstGeom prst="rect">
            <a:avLst/>
          </a:pr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pPr defTabSz="913765" fontAlgn="base">
              <a:spcBef>
                <a:spcPct val="0"/>
              </a:spcBef>
              <a:spcAft>
                <a:spcPct val="0"/>
              </a:spcAft>
            </a:pPr>
            <a:endParaRPr lang="zh-CN" altLang="en-US" sz="1800" dirty="0">
              <a:latin typeface="Arial" panose="020B0604020202020204" pitchFamily="34" charset="0"/>
              <a:ea typeface="宋体" panose="02010600030101010101" pitchFamily="2" charset="-122"/>
            </a:endParaRPr>
          </a:p>
        </p:txBody>
      </p:sp>
      <p:sp>
        <p:nvSpPr>
          <p:cNvPr id="40" name="Freeform 42"/>
          <p:cNvSpPr/>
          <p:nvPr/>
        </p:nvSpPr>
        <p:spPr bwMode="auto">
          <a:xfrm>
            <a:off x="965308" y="3607657"/>
            <a:ext cx="349453" cy="296008"/>
          </a:xfrm>
          <a:custGeom>
            <a:avLst/>
            <a:gdLst>
              <a:gd name="T0" fmla="*/ 153 w 180"/>
              <a:gd name="T1" fmla="*/ 152 h 152"/>
              <a:gd name="T2" fmla="*/ 154 w 180"/>
              <a:gd name="T3" fmla="*/ 152 h 152"/>
              <a:gd name="T4" fmla="*/ 155 w 180"/>
              <a:gd name="T5" fmla="*/ 152 h 152"/>
              <a:gd name="T6" fmla="*/ 180 w 180"/>
              <a:gd name="T7" fmla="*/ 90 h 152"/>
              <a:gd name="T8" fmla="*/ 90 w 180"/>
              <a:gd name="T9" fmla="*/ 0 h 152"/>
              <a:gd name="T10" fmla="*/ 0 w 180"/>
              <a:gd name="T11" fmla="*/ 90 h 152"/>
              <a:gd name="T12" fmla="*/ 25 w 180"/>
              <a:gd name="T13" fmla="*/ 152 h 152"/>
              <a:gd name="T14" fmla="*/ 148 w 180"/>
              <a:gd name="T15" fmla="*/ 152 h 152"/>
              <a:gd name="T16" fmla="*/ 153 w 180"/>
              <a:gd name="T17"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52">
                <a:moveTo>
                  <a:pt x="153" y="152"/>
                </a:moveTo>
                <a:cubicBezTo>
                  <a:pt x="153" y="152"/>
                  <a:pt x="153" y="152"/>
                  <a:pt x="154" y="152"/>
                </a:cubicBezTo>
                <a:cubicBezTo>
                  <a:pt x="154" y="152"/>
                  <a:pt x="155" y="152"/>
                  <a:pt x="155" y="152"/>
                </a:cubicBezTo>
                <a:cubicBezTo>
                  <a:pt x="171" y="136"/>
                  <a:pt x="180" y="114"/>
                  <a:pt x="180" y="90"/>
                </a:cubicBezTo>
                <a:cubicBezTo>
                  <a:pt x="180" y="40"/>
                  <a:pt x="140" y="0"/>
                  <a:pt x="90" y="0"/>
                </a:cubicBezTo>
                <a:cubicBezTo>
                  <a:pt x="41" y="0"/>
                  <a:pt x="0" y="40"/>
                  <a:pt x="0" y="90"/>
                </a:cubicBezTo>
                <a:cubicBezTo>
                  <a:pt x="0" y="114"/>
                  <a:pt x="10" y="136"/>
                  <a:pt x="25" y="152"/>
                </a:cubicBezTo>
                <a:cubicBezTo>
                  <a:pt x="148" y="152"/>
                  <a:pt x="148" y="152"/>
                  <a:pt x="148" y="152"/>
                </a:cubicBezTo>
                <a:cubicBezTo>
                  <a:pt x="150" y="152"/>
                  <a:pt x="151" y="152"/>
                  <a:pt x="153" y="152"/>
                </a:cubicBez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41" name="Freeform 43"/>
          <p:cNvSpPr/>
          <p:nvPr/>
        </p:nvSpPr>
        <p:spPr bwMode="auto">
          <a:xfrm>
            <a:off x="780304" y="3918053"/>
            <a:ext cx="666017" cy="170616"/>
          </a:xfrm>
          <a:custGeom>
            <a:avLst/>
            <a:gdLst>
              <a:gd name="T0" fmla="*/ 318 w 343"/>
              <a:gd name="T1" fmla="*/ 43 h 88"/>
              <a:gd name="T2" fmla="*/ 275 w 343"/>
              <a:gd name="T3" fmla="*/ 7 h 88"/>
              <a:gd name="T4" fmla="*/ 249 w 343"/>
              <a:gd name="T5" fmla="*/ 0 h 88"/>
              <a:gd name="T6" fmla="*/ 243 w 343"/>
              <a:gd name="T7" fmla="*/ 0 h 88"/>
              <a:gd name="T8" fmla="*/ 99 w 343"/>
              <a:gd name="T9" fmla="*/ 0 h 88"/>
              <a:gd name="T10" fmla="*/ 94 w 343"/>
              <a:gd name="T11" fmla="*/ 0 h 88"/>
              <a:gd name="T12" fmla="*/ 68 w 343"/>
              <a:gd name="T13" fmla="*/ 7 h 88"/>
              <a:gd name="T14" fmla="*/ 5 w 343"/>
              <a:gd name="T15" fmla="*/ 76 h 88"/>
              <a:gd name="T16" fmla="*/ 0 w 343"/>
              <a:gd name="T17" fmla="*/ 88 h 88"/>
              <a:gd name="T18" fmla="*/ 343 w 343"/>
              <a:gd name="T19" fmla="*/ 88 h 88"/>
              <a:gd name="T20" fmla="*/ 318 w 343"/>
              <a:gd name="T21" fmla="*/ 4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88">
                <a:moveTo>
                  <a:pt x="318" y="43"/>
                </a:moveTo>
                <a:cubicBezTo>
                  <a:pt x="303" y="24"/>
                  <a:pt x="288" y="13"/>
                  <a:pt x="275" y="7"/>
                </a:cubicBezTo>
                <a:cubicBezTo>
                  <a:pt x="262" y="1"/>
                  <a:pt x="252" y="0"/>
                  <a:pt x="249" y="0"/>
                </a:cubicBezTo>
                <a:cubicBezTo>
                  <a:pt x="247" y="0"/>
                  <a:pt x="245" y="0"/>
                  <a:pt x="243" y="0"/>
                </a:cubicBezTo>
                <a:cubicBezTo>
                  <a:pt x="99" y="0"/>
                  <a:pt x="99" y="0"/>
                  <a:pt x="99" y="0"/>
                </a:cubicBezTo>
                <a:cubicBezTo>
                  <a:pt x="97" y="0"/>
                  <a:pt x="96" y="0"/>
                  <a:pt x="94" y="0"/>
                </a:cubicBezTo>
                <a:cubicBezTo>
                  <a:pt x="91" y="0"/>
                  <a:pt x="81" y="1"/>
                  <a:pt x="68" y="7"/>
                </a:cubicBezTo>
                <a:cubicBezTo>
                  <a:pt x="48" y="16"/>
                  <a:pt x="23" y="36"/>
                  <a:pt x="5" y="76"/>
                </a:cubicBezTo>
                <a:cubicBezTo>
                  <a:pt x="3" y="80"/>
                  <a:pt x="1" y="84"/>
                  <a:pt x="0" y="88"/>
                </a:cubicBezTo>
                <a:cubicBezTo>
                  <a:pt x="343" y="88"/>
                  <a:pt x="343" y="88"/>
                  <a:pt x="343" y="88"/>
                </a:cubicBezTo>
                <a:cubicBezTo>
                  <a:pt x="335" y="69"/>
                  <a:pt x="327" y="55"/>
                  <a:pt x="318" y="43"/>
                </a:cubicBez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42" name="Freeform 44"/>
          <p:cNvSpPr/>
          <p:nvPr/>
        </p:nvSpPr>
        <p:spPr bwMode="auto">
          <a:xfrm>
            <a:off x="1723829" y="3607657"/>
            <a:ext cx="349453" cy="296008"/>
          </a:xfrm>
          <a:custGeom>
            <a:avLst/>
            <a:gdLst>
              <a:gd name="T0" fmla="*/ 153 w 180"/>
              <a:gd name="T1" fmla="*/ 152 h 152"/>
              <a:gd name="T2" fmla="*/ 154 w 180"/>
              <a:gd name="T3" fmla="*/ 152 h 152"/>
              <a:gd name="T4" fmla="*/ 155 w 180"/>
              <a:gd name="T5" fmla="*/ 152 h 152"/>
              <a:gd name="T6" fmla="*/ 180 w 180"/>
              <a:gd name="T7" fmla="*/ 90 h 152"/>
              <a:gd name="T8" fmla="*/ 90 w 180"/>
              <a:gd name="T9" fmla="*/ 0 h 152"/>
              <a:gd name="T10" fmla="*/ 0 w 180"/>
              <a:gd name="T11" fmla="*/ 90 h 152"/>
              <a:gd name="T12" fmla="*/ 25 w 180"/>
              <a:gd name="T13" fmla="*/ 152 h 152"/>
              <a:gd name="T14" fmla="*/ 148 w 180"/>
              <a:gd name="T15" fmla="*/ 152 h 152"/>
              <a:gd name="T16" fmla="*/ 153 w 180"/>
              <a:gd name="T17"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52">
                <a:moveTo>
                  <a:pt x="153" y="152"/>
                </a:moveTo>
                <a:cubicBezTo>
                  <a:pt x="153" y="152"/>
                  <a:pt x="153" y="152"/>
                  <a:pt x="154" y="152"/>
                </a:cubicBezTo>
                <a:cubicBezTo>
                  <a:pt x="154" y="152"/>
                  <a:pt x="155" y="152"/>
                  <a:pt x="155" y="152"/>
                </a:cubicBezTo>
                <a:cubicBezTo>
                  <a:pt x="171" y="136"/>
                  <a:pt x="180" y="114"/>
                  <a:pt x="180" y="90"/>
                </a:cubicBezTo>
                <a:cubicBezTo>
                  <a:pt x="180" y="40"/>
                  <a:pt x="140" y="0"/>
                  <a:pt x="90" y="0"/>
                </a:cubicBezTo>
                <a:cubicBezTo>
                  <a:pt x="41" y="0"/>
                  <a:pt x="0" y="40"/>
                  <a:pt x="0" y="90"/>
                </a:cubicBezTo>
                <a:cubicBezTo>
                  <a:pt x="0" y="114"/>
                  <a:pt x="10" y="136"/>
                  <a:pt x="25" y="152"/>
                </a:cubicBezTo>
                <a:cubicBezTo>
                  <a:pt x="148" y="152"/>
                  <a:pt x="148" y="152"/>
                  <a:pt x="148" y="152"/>
                </a:cubicBezTo>
                <a:cubicBezTo>
                  <a:pt x="150" y="152"/>
                  <a:pt x="151" y="152"/>
                  <a:pt x="153" y="152"/>
                </a:cubicBez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43" name="Freeform 45"/>
          <p:cNvSpPr/>
          <p:nvPr/>
        </p:nvSpPr>
        <p:spPr bwMode="auto">
          <a:xfrm>
            <a:off x="1540878" y="3918053"/>
            <a:ext cx="663963" cy="170616"/>
          </a:xfrm>
          <a:custGeom>
            <a:avLst/>
            <a:gdLst>
              <a:gd name="T0" fmla="*/ 318 w 343"/>
              <a:gd name="T1" fmla="*/ 43 h 88"/>
              <a:gd name="T2" fmla="*/ 275 w 343"/>
              <a:gd name="T3" fmla="*/ 7 h 88"/>
              <a:gd name="T4" fmla="*/ 249 w 343"/>
              <a:gd name="T5" fmla="*/ 0 h 88"/>
              <a:gd name="T6" fmla="*/ 243 w 343"/>
              <a:gd name="T7" fmla="*/ 0 h 88"/>
              <a:gd name="T8" fmla="*/ 99 w 343"/>
              <a:gd name="T9" fmla="*/ 0 h 88"/>
              <a:gd name="T10" fmla="*/ 94 w 343"/>
              <a:gd name="T11" fmla="*/ 0 h 88"/>
              <a:gd name="T12" fmla="*/ 68 w 343"/>
              <a:gd name="T13" fmla="*/ 7 h 88"/>
              <a:gd name="T14" fmla="*/ 5 w 343"/>
              <a:gd name="T15" fmla="*/ 76 h 88"/>
              <a:gd name="T16" fmla="*/ 0 w 343"/>
              <a:gd name="T17" fmla="*/ 88 h 88"/>
              <a:gd name="T18" fmla="*/ 343 w 343"/>
              <a:gd name="T19" fmla="*/ 88 h 88"/>
              <a:gd name="T20" fmla="*/ 318 w 343"/>
              <a:gd name="T21" fmla="*/ 4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88">
                <a:moveTo>
                  <a:pt x="318" y="43"/>
                </a:moveTo>
                <a:cubicBezTo>
                  <a:pt x="303" y="24"/>
                  <a:pt x="288" y="13"/>
                  <a:pt x="275" y="7"/>
                </a:cubicBezTo>
                <a:cubicBezTo>
                  <a:pt x="262" y="1"/>
                  <a:pt x="252" y="0"/>
                  <a:pt x="249" y="0"/>
                </a:cubicBezTo>
                <a:cubicBezTo>
                  <a:pt x="247" y="0"/>
                  <a:pt x="245" y="0"/>
                  <a:pt x="243" y="0"/>
                </a:cubicBezTo>
                <a:cubicBezTo>
                  <a:pt x="99" y="0"/>
                  <a:pt x="99" y="0"/>
                  <a:pt x="99" y="0"/>
                </a:cubicBezTo>
                <a:cubicBezTo>
                  <a:pt x="97" y="0"/>
                  <a:pt x="96" y="0"/>
                  <a:pt x="94" y="0"/>
                </a:cubicBezTo>
                <a:cubicBezTo>
                  <a:pt x="91" y="0"/>
                  <a:pt x="81" y="1"/>
                  <a:pt x="68" y="7"/>
                </a:cubicBezTo>
                <a:cubicBezTo>
                  <a:pt x="48" y="16"/>
                  <a:pt x="23" y="36"/>
                  <a:pt x="5" y="76"/>
                </a:cubicBezTo>
                <a:cubicBezTo>
                  <a:pt x="3" y="80"/>
                  <a:pt x="1" y="84"/>
                  <a:pt x="0" y="88"/>
                </a:cubicBezTo>
                <a:cubicBezTo>
                  <a:pt x="343" y="88"/>
                  <a:pt x="343" y="88"/>
                  <a:pt x="343" y="88"/>
                </a:cubicBezTo>
                <a:cubicBezTo>
                  <a:pt x="335" y="69"/>
                  <a:pt x="327" y="55"/>
                  <a:pt x="318" y="43"/>
                </a:cubicBez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44" name="Freeform 46"/>
          <p:cNvSpPr/>
          <p:nvPr/>
        </p:nvSpPr>
        <p:spPr bwMode="auto">
          <a:xfrm>
            <a:off x="2498792" y="3607657"/>
            <a:ext cx="349453" cy="296008"/>
          </a:xfrm>
          <a:custGeom>
            <a:avLst/>
            <a:gdLst>
              <a:gd name="T0" fmla="*/ 152 w 180"/>
              <a:gd name="T1" fmla="*/ 152 h 152"/>
              <a:gd name="T2" fmla="*/ 153 w 180"/>
              <a:gd name="T3" fmla="*/ 152 h 152"/>
              <a:gd name="T4" fmla="*/ 155 w 180"/>
              <a:gd name="T5" fmla="*/ 152 h 152"/>
              <a:gd name="T6" fmla="*/ 180 w 180"/>
              <a:gd name="T7" fmla="*/ 90 h 152"/>
              <a:gd name="T8" fmla="*/ 90 w 180"/>
              <a:gd name="T9" fmla="*/ 0 h 152"/>
              <a:gd name="T10" fmla="*/ 0 w 180"/>
              <a:gd name="T11" fmla="*/ 90 h 152"/>
              <a:gd name="T12" fmla="*/ 25 w 180"/>
              <a:gd name="T13" fmla="*/ 152 h 152"/>
              <a:gd name="T14" fmla="*/ 147 w 180"/>
              <a:gd name="T15" fmla="*/ 152 h 152"/>
              <a:gd name="T16" fmla="*/ 152 w 180"/>
              <a:gd name="T17"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52">
                <a:moveTo>
                  <a:pt x="152" y="152"/>
                </a:moveTo>
                <a:cubicBezTo>
                  <a:pt x="152" y="152"/>
                  <a:pt x="153" y="152"/>
                  <a:pt x="153" y="152"/>
                </a:cubicBezTo>
                <a:cubicBezTo>
                  <a:pt x="154" y="152"/>
                  <a:pt x="154" y="152"/>
                  <a:pt x="155" y="152"/>
                </a:cubicBezTo>
                <a:cubicBezTo>
                  <a:pt x="170" y="136"/>
                  <a:pt x="180" y="114"/>
                  <a:pt x="180" y="90"/>
                </a:cubicBezTo>
                <a:cubicBezTo>
                  <a:pt x="180" y="40"/>
                  <a:pt x="139" y="0"/>
                  <a:pt x="90" y="0"/>
                </a:cubicBezTo>
                <a:cubicBezTo>
                  <a:pt x="40" y="0"/>
                  <a:pt x="0" y="40"/>
                  <a:pt x="0" y="90"/>
                </a:cubicBezTo>
                <a:cubicBezTo>
                  <a:pt x="0" y="114"/>
                  <a:pt x="9" y="136"/>
                  <a:pt x="25" y="152"/>
                </a:cubicBezTo>
                <a:cubicBezTo>
                  <a:pt x="147" y="152"/>
                  <a:pt x="147" y="152"/>
                  <a:pt x="147" y="152"/>
                </a:cubicBezTo>
                <a:cubicBezTo>
                  <a:pt x="149" y="152"/>
                  <a:pt x="150" y="152"/>
                  <a:pt x="152" y="152"/>
                </a:cubicBez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45" name="Freeform 47"/>
          <p:cNvSpPr/>
          <p:nvPr/>
        </p:nvSpPr>
        <p:spPr bwMode="auto">
          <a:xfrm>
            <a:off x="2313787" y="3918053"/>
            <a:ext cx="663963" cy="170616"/>
          </a:xfrm>
          <a:custGeom>
            <a:avLst/>
            <a:gdLst>
              <a:gd name="T0" fmla="*/ 318 w 343"/>
              <a:gd name="T1" fmla="*/ 43 h 88"/>
              <a:gd name="T2" fmla="*/ 275 w 343"/>
              <a:gd name="T3" fmla="*/ 7 h 88"/>
              <a:gd name="T4" fmla="*/ 249 w 343"/>
              <a:gd name="T5" fmla="*/ 0 h 88"/>
              <a:gd name="T6" fmla="*/ 244 w 343"/>
              <a:gd name="T7" fmla="*/ 0 h 88"/>
              <a:gd name="T8" fmla="*/ 99 w 343"/>
              <a:gd name="T9" fmla="*/ 0 h 88"/>
              <a:gd name="T10" fmla="*/ 94 w 343"/>
              <a:gd name="T11" fmla="*/ 0 h 88"/>
              <a:gd name="T12" fmla="*/ 68 w 343"/>
              <a:gd name="T13" fmla="*/ 7 h 88"/>
              <a:gd name="T14" fmla="*/ 5 w 343"/>
              <a:gd name="T15" fmla="*/ 76 h 88"/>
              <a:gd name="T16" fmla="*/ 0 w 343"/>
              <a:gd name="T17" fmla="*/ 88 h 88"/>
              <a:gd name="T18" fmla="*/ 343 w 343"/>
              <a:gd name="T19" fmla="*/ 88 h 88"/>
              <a:gd name="T20" fmla="*/ 318 w 343"/>
              <a:gd name="T21" fmla="*/ 4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88">
                <a:moveTo>
                  <a:pt x="318" y="43"/>
                </a:moveTo>
                <a:cubicBezTo>
                  <a:pt x="304" y="24"/>
                  <a:pt x="288" y="13"/>
                  <a:pt x="275" y="7"/>
                </a:cubicBezTo>
                <a:cubicBezTo>
                  <a:pt x="262" y="1"/>
                  <a:pt x="252" y="0"/>
                  <a:pt x="249" y="0"/>
                </a:cubicBezTo>
                <a:cubicBezTo>
                  <a:pt x="247" y="0"/>
                  <a:pt x="246" y="0"/>
                  <a:pt x="244" y="0"/>
                </a:cubicBezTo>
                <a:cubicBezTo>
                  <a:pt x="99" y="0"/>
                  <a:pt x="99" y="0"/>
                  <a:pt x="99" y="0"/>
                </a:cubicBezTo>
                <a:cubicBezTo>
                  <a:pt x="98" y="0"/>
                  <a:pt x="96" y="0"/>
                  <a:pt x="94" y="0"/>
                </a:cubicBezTo>
                <a:cubicBezTo>
                  <a:pt x="91" y="0"/>
                  <a:pt x="81" y="1"/>
                  <a:pt x="68" y="7"/>
                </a:cubicBezTo>
                <a:cubicBezTo>
                  <a:pt x="48" y="16"/>
                  <a:pt x="23" y="36"/>
                  <a:pt x="5" y="76"/>
                </a:cubicBezTo>
                <a:cubicBezTo>
                  <a:pt x="3" y="80"/>
                  <a:pt x="2" y="84"/>
                  <a:pt x="0" y="88"/>
                </a:cubicBezTo>
                <a:cubicBezTo>
                  <a:pt x="343" y="88"/>
                  <a:pt x="343" y="88"/>
                  <a:pt x="343" y="88"/>
                </a:cubicBezTo>
                <a:cubicBezTo>
                  <a:pt x="336" y="69"/>
                  <a:pt x="327" y="55"/>
                  <a:pt x="318" y="43"/>
                </a:cubicBez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46" name="Freeform 48"/>
          <p:cNvSpPr/>
          <p:nvPr/>
        </p:nvSpPr>
        <p:spPr bwMode="auto">
          <a:xfrm>
            <a:off x="4757907" y="3607657"/>
            <a:ext cx="349453" cy="296008"/>
          </a:xfrm>
          <a:custGeom>
            <a:avLst/>
            <a:gdLst>
              <a:gd name="T0" fmla="*/ 27 w 180"/>
              <a:gd name="T1" fmla="*/ 152 h 152"/>
              <a:gd name="T2" fmla="*/ 32 w 180"/>
              <a:gd name="T3" fmla="*/ 152 h 152"/>
              <a:gd name="T4" fmla="*/ 155 w 180"/>
              <a:gd name="T5" fmla="*/ 152 h 152"/>
              <a:gd name="T6" fmla="*/ 180 w 180"/>
              <a:gd name="T7" fmla="*/ 90 h 152"/>
              <a:gd name="T8" fmla="*/ 90 w 180"/>
              <a:gd name="T9" fmla="*/ 0 h 152"/>
              <a:gd name="T10" fmla="*/ 0 w 180"/>
              <a:gd name="T11" fmla="*/ 90 h 152"/>
              <a:gd name="T12" fmla="*/ 24 w 180"/>
              <a:gd name="T13" fmla="*/ 152 h 152"/>
              <a:gd name="T14" fmla="*/ 26 w 180"/>
              <a:gd name="T15" fmla="*/ 152 h 152"/>
              <a:gd name="T16" fmla="*/ 27 w 180"/>
              <a:gd name="T17"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52">
                <a:moveTo>
                  <a:pt x="27" y="152"/>
                </a:moveTo>
                <a:cubicBezTo>
                  <a:pt x="29" y="152"/>
                  <a:pt x="30" y="152"/>
                  <a:pt x="32" y="152"/>
                </a:cubicBezTo>
                <a:cubicBezTo>
                  <a:pt x="155" y="152"/>
                  <a:pt x="155" y="152"/>
                  <a:pt x="155" y="152"/>
                </a:cubicBezTo>
                <a:cubicBezTo>
                  <a:pt x="170" y="136"/>
                  <a:pt x="180" y="114"/>
                  <a:pt x="180" y="90"/>
                </a:cubicBezTo>
                <a:cubicBezTo>
                  <a:pt x="180" y="40"/>
                  <a:pt x="139" y="0"/>
                  <a:pt x="90" y="0"/>
                </a:cubicBezTo>
                <a:cubicBezTo>
                  <a:pt x="40" y="0"/>
                  <a:pt x="0" y="40"/>
                  <a:pt x="0" y="90"/>
                </a:cubicBezTo>
                <a:cubicBezTo>
                  <a:pt x="0" y="114"/>
                  <a:pt x="9" y="136"/>
                  <a:pt x="24" y="152"/>
                </a:cubicBezTo>
                <a:cubicBezTo>
                  <a:pt x="25" y="152"/>
                  <a:pt x="26" y="152"/>
                  <a:pt x="26" y="152"/>
                </a:cubicBezTo>
                <a:cubicBezTo>
                  <a:pt x="26" y="152"/>
                  <a:pt x="27" y="152"/>
                  <a:pt x="27" y="152"/>
                </a:cubicBez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47" name="Freeform 49"/>
          <p:cNvSpPr/>
          <p:nvPr/>
        </p:nvSpPr>
        <p:spPr bwMode="auto">
          <a:xfrm>
            <a:off x="4626349" y="3918053"/>
            <a:ext cx="663963" cy="170616"/>
          </a:xfrm>
          <a:custGeom>
            <a:avLst/>
            <a:gdLst>
              <a:gd name="T0" fmla="*/ 338 w 343"/>
              <a:gd name="T1" fmla="*/ 76 h 88"/>
              <a:gd name="T2" fmla="*/ 275 w 343"/>
              <a:gd name="T3" fmla="*/ 7 h 88"/>
              <a:gd name="T4" fmla="*/ 249 w 343"/>
              <a:gd name="T5" fmla="*/ 0 h 88"/>
              <a:gd name="T6" fmla="*/ 244 w 343"/>
              <a:gd name="T7" fmla="*/ 0 h 88"/>
              <a:gd name="T8" fmla="*/ 99 w 343"/>
              <a:gd name="T9" fmla="*/ 0 h 88"/>
              <a:gd name="T10" fmla="*/ 94 w 343"/>
              <a:gd name="T11" fmla="*/ 0 h 88"/>
              <a:gd name="T12" fmla="*/ 68 w 343"/>
              <a:gd name="T13" fmla="*/ 7 h 88"/>
              <a:gd name="T14" fmla="*/ 25 w 343"/>
              <a:gd name="T15" fmla="*/ 43 h 88"/>
              <a:gd name="T16" fmla="*/ 0 w 343"/>
              <a:gd name="T17" fmla="*/ 88 h 88"/>
              <a:gd name="T18" fmla="*/ 343 w 343"/>
              <a:gd name="T19" fmla="*/ 88 h 88"/>
              <a:gd name="T20" fmla="*/ 338 w 343"/>
              <a:gd name="T21"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88">
                <a:moveTo>
                  <a:pt x="338" y="76"/>
                </a:moveTo>
                <a:cubicBezTo>
                  <a:pt x="320" y="36"/>
                  <a:pt x="295" y="16"/>
                  <a:pt x="275" y="7"/>
                </a:cubicBezTo>
                <a:cubicBezTo>
                  <a:pt x="262" y="1"/>
                  <a:pt x="252" y="0"/>
                  <a:pt x="249" y="0"/>
                </a:cubicBezTo>
                <a:cubicBezTo>
                  <a:pt x="247" y="0"/>
                  <a:pt x="246" y="0"/>
                  <a:pt x="244" y="0"/>
                </a:cubicBezTo>
                <a:cubicBezTo>
                  <a:pt x="99" y="0"/>
                  <a:pt x="99" y="0"/>
                  <a:pt x="99" y="0"/>
                </a:cubicBezTo>
                <a:cubicBezTo>
                  <a:pt x="98" y="0"/>
                  <a:pt x="96" y="0"/>
                  <a:pt x="94" y="0"/>
                </a:cubicBezTo>
                <a:cubicBezTo>
                  <a:pt x="91" y="0"/>
                  <a:pt x="81" y="1"/>
                  <a:pt x="68" y="7"/>
                </a:cubicBezTo>
                <a:cubicBezTo>
                  <a:pt x="55" y="13"/>
                  <a:pt x="39" y="24"/>
                  <a:pt x="25" y="43"/>
                </a:cubicBezTo>
                <a:cubicBezTo>
                  <a:pt x="16" y="55"/>
                  <a:pt x="8" y="69"/>
                  <a:pt x="0" y="88"/>
                </a:cubicBezTo>
                <a:cubicBezTo>
                  <a:pt x="343" y="88"/>
                  <a:pt x="343" y="88"/>
                  <a:pt x="343" y="88"/>
                </a:cubicBezTo>
                <a:cubicBezTo>
                  <a:pt x="341" y="84"/>
                  <a:pt x="340" y="80"/>
                  <a:pt x="338" y="76"/>
                </a:cubicBez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48" name="Freeform 50"/>
          <p:cNvSpPr/>
          <p:nvPr/>
        </p:nvSpPr>
        <p:spPr bwMode="auto">
          <a:xfrm>
            <a:off x="3999387" y="3607657"/>
            <a:ext cx="347399" cy="296008"/>
          </a:xfrm>
          <a:custGeom>
            <a:avLst/>
            <a:gdLst>
              <a:gd name="T0" fmla="*/ 27 w 180"/>
              <a:gd name="T1" fmla="*/ 152 h 152"/>
              <a:gd name="T2" fmla="*/ 32 w 180"/>
              <a:gd name="T3" fmla="*/ 152 h 152"/>
              <a:gd name="T4" fmla="*/ 155 w 180"/>
              <a:gd name="T5" fmla="*/ 152 h 152"/>
              <a:gd name="T6" fmla="*/ 180 w 180"/>
              <a:gd name="T7" fmla="*/ 90 h 152"/>
              <a:gd name="T8" fmla="*/ 90 w 180"/>
              <a:gd name="T9" fmla="*/ 0 h 152"/>
              <a:gd name="T10" fmla="*/ 0 w 180"/>
              <a:gd name="T11" fmla="*/ 90 h 152"/>
              <a:gd name="T12" fmla="*/ 24 w 180"/>
              <a:gd name="T13" fmla="*/ 152 h 152"/>
              <a:gd name="T14" fmla="*/ 26 w 180"/>
              <a:gd name="T15" fmla="*/ 152 h 152"/>
              <a:gd name="T16" fmla="*/ 27 w 180"/>
              <a:gd name="T17"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52">
                <a:moveTo>
                  <a:pt x="27" y="152"/>
                </a:moveTo>
                <a:cubicBezTo>
                  <a:pt x="29" y="152"/>
                  <a:pt x="30" y="152"/>
                  <a:pt x="32" y="152"/>
                </a:cubicBezTo>
                <a:cubicBezTo>
                  <a:pt x="155" y="152"/>
                  <a:pt x="155" y="152"/>
                  <a:pt x="155" y="152"/>
                </a:cubicBezTo>
                <a:cubicBezTo>
                  <a:pt x="170" y="136"/>
                  <a:pt x="180" y="114"/>
                  <a:pt x="180" y="90"/>
                </a:cubicBezTo>
                <a:cubicBezTo>
                  <a:pt x="180" y="40"/>
                  <a:pt x="139" y="0"/>
                  <a:pt x="90" y="0"/>
                </a:cubicBezTo>
                <a:cubicBezTo>
                  <a:pt x="40" y="0"/>
                  <a:pt x="0" y="40"/>
                  <a:pt x="0" y="90"/>
                </a:cubicBezTo>
                <a:cubicBezTo>
                  <a:pt x="0" y="114"/>
                  <a:pt x="9" y="136"/>
                  <a:pt x="24" y="152"/>
                </a:cubicBezTo>
                <a:cubicBezTo>
                  <a:pt x="25" y="152"/>
                  <a:pt x="26" y="152"/>
                  <a:pt x="26" y="152"/>
                </a:cubicBezTo>
                <a:cubicBezTo>
                  <a:pt x="26" y="152"/>
                  <a:pt x="27" y="152"/>
                  <a:pt x="27" y="152"/>
                </a:cubicBez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49" name="Freeform 51"/>
          <p:cNvSpPr/>
          <p:nvPr/>
        </p:nvSpPr>
        <p:spPr bwMode="auto">
          <a:xfrm>
            <a:off x="3867828" y="3918053"/>
            <a:ext cx="663963" cy="170616"/>
          </a:xfrm>
          <a:custGeom>
            <a:avLst/>
            <a:gdLst>
              <a:gd name="T0" fmla="*/ 338 w 343"/>
              <a:gd name="T1" fmla="*/ 76 h 88"/>
              <a:gd name="T2" fmla="*/ 275 w 343"/>
              <a:gd name="T3" fmla="*/ 7 h 88"/>
              <a:gd name="T4" fmla="*/ 249 w 343"/>
              <a:gd name="T5" fmla="*/ 0 h 88"/>
              <a:gd name="T6" fmla="*/ 244 w 343"/>
              <a:gd name="T7" fmla="*/ 0 h 88"/>
              <a:gd name="T8" fmla="*/ 99 w 343"/>
              <a:gd name="T9" fmla="*/ 0 h 88"/>
              <a:gd name="T10" fmla="*/ 94 w 343"/>
              <a:gd name="T11" fmla="*/ 0 h 88"/>
              <a:gd name="T12" fmla="*/ 68 w 343"/>
              <a:gd name="T13" fmla="*/ 7 h 88"/>
              <a:gd name="T14" fmla="*/ 25 w 343"/>
              <a:gd name="T15" fmla="*/ 43 h 88"/>
              <a:gd name="T16" fmla="*/ 0 w 343"/>
              <a:gd name="T17" fmla="*/ 88 h 88"/>
              <a:gd name="T18" fmla="*/ 343 w 343"/>
              <a:gd name="T19" fmla="*/ 88 h 88"/>
              <a:gd name="T20" fmla="*/ 338 w 343"/>
              <a:gd name="T21"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88">
                <a:moveTo>
                  <a:pt x="338" y="76"/>
                </a:moveTo>
                <a:cubicBezTo>
                  <a:pt x="320" y="36"/>
                  <a:pt x="295" y="16"/>
                  <a:pt x="275" y="7"/>
                </a:cubicBezTo>
                <a:cubicBezTo>
                  <a:pt x="262" y="1"/>
                  <a:pt x="252" y="0"/>
                  <a:pt x="249" y="0"/>
                </a:cubicBezTo>
                <a:cubicBezTo>
                  <a:pt x="247" y="0"/>
                  <a:pt x="246" y="0"/>
                  <a:pt x="244" y="0"/>
                </a:cubicBezTo>
                <a:cubicBezTo>
                  <a:pt x="99" y="0"/>
                  <a:pt x="99" y="0"/>
                  <a:pt x="99" y="0"/>
                </a:cubicBezTo>
                <a:cubicBezTo>
                  <a:pt x="98" y="0"/>
                  <a:pt x="96" y="0"/>
                  <a:pt x="94" y="0"/>
                </a:cubicBezTo>
                <a:cubicBezTo>
                  <a:pt x="91" y="0"/>
                  <a:pt x="81" y="1"/>
                  <a:pt x="68" y="7"/>
                </a:cubicBezTo>
                <a:cubicBezTo>
                  <a:pt x="55" y="13"/>
                  <a:pt x="39" y="24"/>
                  <a:pt x="25" y="43"/>
                </a:cubicBezTo>
                <a:cubicBezTo>
                  <a:pt x="16" y="55"/>
                  <a:pt x="8" y="69"/>
                  <a:pt x="0" y="88"/>
                </a:cubicBezTo>
                <a:cubicBezTo>
                  <a:pt x="343" y="88"/>
                  <a:pt x="343" y="88"/>
                  <a:pt x="343" y="88"/>
                </a:cubicBezTo>
                <a:cubicBezTo>
                  <a:pt x="341" y="84"/>
                  <a:pt x="340" y="80"/>
                  <a:pt x="338" y="76"/>
                </a:cubicBez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50" name="Freeform 52"/>
          <p:cNvSpPr/>
          <p:nvPr/>
        </p:nvSpPr>
        <p:spPr bwMode="auto">
          <a:xfrm>
            <a:off x="3224423" y="3607657"/>
            <a:ext cx="347399" cy="296008"/>
          </a:xfrm>
          <a:custGeom>
            <a:avLst/>
            <a:gdLst>
              <a:gd name="T0" fmla="*/ 28 w 180"/>
              <a:gd name="T1" fmla="*/ 152 h 152"/>
              <a:gd name="T2" fmla="*/ 32 w 180"/>
              <a:gd name="T3" fmla="*/ 152 h 152"/>
              <a:gd name="T4" fmla="*/ 155 w 180"/>
              <a:gd name="T5" fmla="*/ 152 h 152"/>
              <a:gd name="T6" fmla="*/ 180 w 180"/>
              <a:gd name="T7" fmla="*/ 90 h 152"/>
              <a:gd name="T8" fmla="*/ 90 w 180"/>
              <a:gd name="T9" fmla="*/ 0 h 152"/>
              <a:gd name="T10" fmla="*/ 0 w 180"/>
              <a:gd name="T11" fmla="*/ 90 h 152"/>
              <a:gd name="T12" fmla="*/ 25 w 180"/>
              <a:gd name="T13" fmla="*/ 152 h 152"/>
              <a:gd name="T14" fmla="*/ 27 w 180"/>
              <a:gd name="T15" fmla="*/ 152 h 152"/>
              <a:gd name="T16" fmla="*/ 28 w 180"/>
              <a:gd name="T17"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52">
                <a:moveTo>
                  <a:pt x="28" y="152"/>
                </a:moveTo>
                <a:cubicBezTo>
                  <a:pt x="29" y="152"/>
                  <a:pt x="31" y="152"/>
                  <a:pt x="32" y="152"/>
                </a:cubicBezTo>
                <a:cubicBezTo>
                  <a:pt x="155" y="152"/>
                  <a:pt x="155" y="152"/>
                  <a:pt x="155" y="152"/>
                </a:cubicBezTo>
                <a:cubicBezTo>
                  <a:pt x="171" y="136"/>
                  <a:pt x="180" y="114"/>
                  <a:pt x="180" y="90"/>
                </a:cubicBezTo>
                <a:cubicBezTo>
                  <a:pt x="180" y="40"/>
                  <a:pt x="140" y="0"/>
                  <a:pt x="90" y="0"/>
                </a:cubicBezTo>
                <a:cubicBezTo>
                  <a:pt x="41" y="0"/>
                  <a:pt x="0" y="40"/>
                  <a:pt x="0" y="90"/>
                </a:cubicBezTo>
                <a:cubicBezTo>
                  <a:pt x="0" y="114"/>
                  <a:pt x="10" y="136"/>
                  <a:pt x="25" y="152"/>
                </a:cubicBezTo>
                <a:cubicBezTo>
                  <a:pt x="26" y="152"/>
                  <a:pt x="26" y="152"/>
                  <a:pt x="27" y="152"/>
                </a:cubicBezTo>
                <a:cubicBezTo>
                  <a:pt x="27" y="152"/>
                  <a:pt x="27" y="152"/>
                  <a:pt x="28" y="152"/>
                </a:cubicBez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51" name="Freeform 53"/>
          <p:cNvSpPr/>
          <p:nvPr/>
        </p:nvSpPr>
        <p:spPr bwMode="auto">
          <a:xfrm>
            <a:off x="3094919" y="3918053"/>
            <a:ext cx="663963" cy="170616"/>
          </a:xfrm>
          <a:custGeom>
            <a:avLst/>
            <a:gdLst>
              <a:gd name="T0" fmla="*/ 338 w 343"/>
              <a:gd name="T1" fmla="*/ 76 h 88"/>
              <a:gd name="T2" fmla="*/ 275 w 343"/>
              <a:gd name="T3" fmla="*/ 7 h 88"/>
              <a:gd name="T4" fmla="*/ 249 w 343"/>
              <a:gd name="T5" fmla="*/ 0 h 88"/>
              <a:gd name="T6" fmla="*/ 244 w 343"/>
              <a:gd name="T7" fmla="*/ 0 h 88"/>
              <a:gd name="T8" fmla="*/ 99 w 343"/>
              <a:gd name="T9" fmla="*/ 0 h 88"/>
              <a:gd name="T10" fmla="*/ 94 w 343"/>
              <a:gd name="T11" fmla="*/ 0 h 88"/>
              <a:gd name="T12" fmla="*/ 68 w 343"/>
              <a:gd name="T13" fmla="*/ 7 h 88"/>
              <a:gd name="T14" fmla="*/ 25 w 343"/>
              <a:gd name="T15" fmla="*/ 43 h 88"/>
              <a:gd name="T16" fmla="*/ 0 w 343"/>
              <a:gd name="T17" fmla="*/ 88 h 88"/>
              <a:gd name="T18" fmla="*/ 343 w 343"/>
              <a:gd name="T19" fmla="*/ 88 h 88"/>
              <a:gd name="T20" fmla="*/ 338 w 343"/>
              <a:gd name="T21"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88">
                <a:moveTo>
                  <a:pt x="338" y="76"/>
                </a:moveTo>
                <a:cubicBezTo>
                  <a:pt x="320" y="36"/>
                  <a:pt x="294" y="16"/>
                  <a:pt x="275" y="7"/>
                </a:cubicBezTo>
                <a:cubicBezTo>
                  <a:pt x="262" y="1"/>
                  <a:pt x="252" y="0"/>
                  <a:pt x="249" y="0"/>
                </a:cubicBezTo>
                <a:cubicBezTo>
                  <a:pt x="247" y="0"/>
                  <a:pt x="245" y="0"/>
                  <a:pt x="244" y="0"/>
                </a:cubicBezTo>
                <a:cubicBezTo>
                  <a:pt x="99" y="0"/>
                  <a:pt x="99" y="0"/>
                  <a:pt x="99" y="0"/>
                </a:cubicBezTo>
                <a:cubicBezTo>
                  <a:pt x="97" y="0"/>
                  <a:pt x="96" y="0"/>
                  <a:pt x="94" y="0"/>
                </a:cubicBezTo>
                <a:cubicBezTo>
                  <a:pt x="91" y="0"/>
                  <a:pt x="81" y="1"/>
                  <a:pt x="68" y="7"/>
                </a:cubicBezTo>
                <a:cubicBezTo>
                  <a:pt x="55" y="13"/>
                  <a:pt x="39" y="24"/>
                  <a:pt x="25" y="43"/>
                </a:cubicBezTo>
                <a:cubicBezTo>
                  <a:pt x="16" y="55"/>
                  <a:pt x="7" y="69"/>
                  <a:pt x="0" y="88"/>
                </a:cubicBezTo>
                <a:cubicBezTo>
                  <a:pt x="343" y="88"/>
                  <a:pt x="343" y="88"/>
                  <a:pt x="343" y="88"/>
                </a:cubicBezTo>
                <a:cubicBezTo>
                  <a:pt x="341" y="84"/>
                  <a:pt x="339" y="80"/>
                  <a:pt x="338" y="76"/>
                </a:cubicBez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52" name="Freeform 54"/>
          <p:cNvSpPr/>
          <p:nvPr/>
        </p:nvSpPr>
        <p:spPr bwMode="auto">
          <a:xfrm>
            <a:off x="1129757" y="3297260"/>
            <a:ext cx="285731" cy="285730"/>
          </a:xfrm>
          <a:custGeom>
            <a:avLst/>
            <a:gdLst>
              <a:gd name="T0" fmla="*/ 74 w 148"/>
              <a:gd name="T1" fmla="*/ 148 h 148"/>
              <a:gd name="T2" fmla="*/ 122 w 148"/>
              <a:gd name="T3" fmla="*/ 131 h 148"/>
              <a:gd name="T4" fmla="*/ 139 w 148"/>
              <a:gd name="T5" fmla="*/ 110 h 148"/>
              <a:gd name="T6" fmla="*/ 148 w 148"/>
              <a:gd name="T7" fmla="*/ 74 h 148"/>
              <a:gd name="T8" fmla="*/ 74 w 148"/>
              <a:gd name="T9" fmla="*/ 0 h 148"/>
              <a:gd name="T10" fmla="*/ 0 w 148"/>
              <a:gd name="T11" fmla="*/ 74 h 148"/>
              <a:gd name="T12" fmla="*/ 74 w 148"/>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148" h="148">
                <a:moveTo>
                  <a:pt x="74" y="148"/>
                </a:moveTo>
                <a:cubicBezTo>
                  <a:pt x="92" y="148"/>
                  <a:pt x="109" y="142"/>
                  <a:pt x="122" y="131"/>
                </a:cubicBezTo>
                <a:cubicBezTo>
                  <a:pt x="126" y="123"/>
                  <a:pt x="132" y="116"/>
                  <a:pt x="139" y="110"/>
                </a:cubicBezTo>
                <a:cubicBezTo>
                  <a:pt x="145" y="99"/>
                  <a:pt x="148" y="87"/>
                  <a:pt x="148" y="74"/>
                </a:cubicBezTo>
                <a:cubicBezTo>
                  <a:pt x="148" y="33"/>
                  <a:pt x="115" y="0"/>
                  <a:pt x="74" y="0"/>
                </a:cubicBezTo>
                <a:cubicBezTo>
                  <a:pt x="33" y="0"/>
                  <a:pt x="0" y="33"/>
                  <a:pt x="0" y="74"/>
                </a:cubicBezTo>
                <a:cubicBezTo>
                  <a:pt x="0" y="115"/>
                  <a:pt x="33" y="148"/>
                  <a:pt x="74" y="148"/>
                </a:cubicBez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53" name="Freeform 55"/>
          <p:cNvSpPr/>
          <p:nvPr/>
        </p:nvSpPr>
        <p:spPr bwMode="auto">
          <a:xfrm>
            <a:off x="1571713" y="3297260"/>
            <a:ext cx="285731" cy="285730"/>
          </a:xfrm>
          <a:custGeom>
            <a:avLst/>
            <a:gdLst>
              <a:gd name="T0" fmla="*/ 60 w 148"/>
              <a:gd name="T1" fmla="*/ 147 h 148"/>
              <a:gd name="T2" fmla="*/ 74 w 148"/>
              <a:gd name="T3" fmla="*/ 148 h 148"/>
              <a:gd name="T4" fmla="*/ 148 w 148"/>
              <a:gd name="T5" fmla="*/ 74 h 148"/>
              <a:gd name="T6" fmla="*/ 74 w 148"/>
              <a:gd name="T7" fmla="*/ 0 h 148"/>
              <a:gd name="T8" fmla="*/ 0 w 148"/>
              <a:gd name="T9" fmla="*/ 74 h 148"/>
              <a:gd name="T10" fmla="*/ 2 w 148"/>
              <a:gd name="T11" fmla="*/ 90 h 148"/>
              <a:gd name="T12" fmla="*/ 60 w 148"/>
              <a:gd name="T13" fmla="*/ 147 h 148"/>
            </a:gdLst>
            <a:ahLst/>
            <a:cxnLst>
              <a:cxn ang="0">
                <a:pos x="T0" y="T1"/>
              </a:cxn>
              <a:cxn ang="0">
                <a:pos x="T2" y="T3"/>
              </a:cxn>
              <a:cxn ang="0">
                <a:pos x="T4" y="T5"/>
              </a:cxn>
              <a:cxn ang="0">
                <a:pos x="T6" y="T7"/>
              </a:cxn>
              <a:cxn ang="0">
                <a:pos x="T8" y="T9"/>
              </a:cxn>
              <a:cxn ang="0">
                <a:pos x="T10" y="T11"/>
              </a:cxn>
              <a:cxn ang="0">
                <a:pos x="T12" y="T13"/>
              </a:cxn>
            </a:cxnLst>
            <a:rect l="0" t="0" r="r" b="b"/>
            <a:pathLst>
              <a:path w="148" h="148">
                <a:moveTo>
                  <a:pt x="60" y="147"/>
                </a:moveTo>
                <a:cubicBezTo>
                  <a:pt x="65" y="148"/>
                  <a:pt x="70" y="148"/>
                  <a:pt x="74" y="148"/>
                </a:cubicBezTo>
                <a:cubicBezTo>
                  <a:pt x="115" y="148"/>
                  <a:pt x="148" y="115"/>
                  <a:pt x="148" y="74"/>
                </a:cubicBezTo>
                <a:cubicBezTo>
                  <a:pt x="148" y="33"/>
                  <a:pt x="115" y="0"/>
                  <a:pt x="74" y="0"/>
                </a:cubicBezTo>
                <a:cubicBezTo>
                  <a:pt x="34" y="0"/>
                  <a:pt x="0" y="33"/>
                  <a:pt x="0" y="74"/>
                </a:cubicBezTo>
                <a:cubicBezTo>
                  <a:pt x="0" y="80"/>
                  <a:pt x="1" y="85"/>
                  <a:pt x="2" y="90"/>
                </a:cubicBezTo>
                <a:cubicBezTo>
                  <a:pt x="29" y="99"/>
                  <a:pt x="51" y="120"/>
                  <a:pt x="60" y="147"/>
                </a:cubicBez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54" name="Freeform 56"/>
          <p:cNvSpPr/>
          <p:nvPr/>
        </p:nvSpPr>
        <p:spPr bwMode="auto">
          <a:xfrm>
            <a:off x="2015725" y="3297260"/>
            <a:ext cx="285731" cy="277508"/>
          </a:xfrm>
          <a:custGeom>
            <a:avLst/>
            <a:gdLst>
              <a:gd name="T0" fmla="*/ 136 w 148"/>
              <a:gd name="T1" fmla="*/ 86 h 144"/>
              <a:gd name="T2" fmla="*/ 147 w 148"/>
              <a:gd name="T3" fmla="*/ 86 h 144"/>
              <a:gd name="T4" fmla="*/ 148 w 148"/>
              <a:gd name="T5" fmla="*/ 74 h 144"/>
              <a:gd name="T6" fmla="*/ 74 w 148"/>
              <a:gd name="T7" fmla="*/ 0 h 144"/>
              <a:gd name="T8" fmla="*/ 0 w 148"/>
              <a:gd name="T9" fmla="*/ 74 h 144"/>
              <a:gd name="T10" fmla="*/ 50 w 148"/>
              <a:gd name="T11" fmla="*/ 144 h 144"/>
              <a:gd name="T12" fmla="*/ 136 w 148"/>
              <a:gd name="T13" fmla="*/ 86 h 144"/>
            </a:gdLst>
            <a:ahLst/>
            <a:cxnLst>
              <a:cxn ang="0">
                <a:pos x="T0" y="T1"/>
              </a:cxn>
              <a:cxn ang="0">
                <a:pos x="T2" y="T3"/>
              </a:cxn>
              <a:cxn ang="0">
                <a:pos x="T4" y="T5"/>
              </a:cxn>
              <a:cxn ang="0">
                <a:pos x="T6" y="T7"/>
              </a:cxn>
              <a:cxn ang="0">
                <a:pos x="T8" y="T9"/>
              </a:cxn>
              <a:cxn ang="0">
                <a:pos x="T10" y="T11"/>
              </a:cxn>
              <a:cxn ang="0">
                <a:pos x="T12" y="T13"/>
              </a:cxn>
            </a:cxnLst>
            <a:rect l="0" t="0" r="r" b="b"/>
            <a:pathLst>
              <a:path w="148" h="144">
                <a:moveTo>
                  <a:pt x="136" y="86"/>
                </a:moveTo>
                <a:cubicBezTo>
                  <a:pt x="139" y="86"/>
                  <a:pt x="143" y="86"/>
                  <a:pt x="147" y="86"/>
                </a:cubicBezTo>
                <a:cubicBezTo>
                  <a:pt x="148" y="82"/>
                  <a:pt x="148" y="78"/>
                  <a:pt x="148" y="74"/>
                </a:cubicBezTo>
                <a:cubicBezTo>
                  <a:pt x="148" y="33"/>
                  <a:pt x="115" y="0"/>
                  <a:pt x="74" y="0"/>
                </a:cubicBezTo>
                <a:cubicBezTo>
                  <a:pt x="33" y="0"/>
                  <a:pt x="0" y="33"/>
                  <a:pt x="0" y="74"/>
                </a:cubicBezTo>
                <a:cubicBezTo>
                  <a:pt x="0" y="106"/>
                  <a:pt x="21" y="134"/>
                  <a:pt x="50" y="144"/>
                </a:cubicBezTo>
                <a:cubicBezTo>
                  <a:pt x="63" y="110"/>
                  <a:pt x="97" y="86"/>
                  <a:pt x="136" y="86"/>
                </a:cubicBez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55" name="Oval 57"/>
          <p:cNvSpPr>
            <a:spLocks noChangeArrowheads="1"/>
          </p:cNvSpPr>
          <p:nvPr/>
        </p:nvSpPr>
        <p:spPr bwMode="auto">
          <a:xfrm>
            <a:off x="2457680" y="3297260"/>
            <a:ext cx="287785" cy="285730"/>
          </a:xfrm>
          <a:prstGeom prst="ellipse">
            <a:avLst/>
          </a:prstGeom>
          <a:solidFill>
            <a:srgbClr val="C00000"/>
          </a:solidFill>
          <a:ln>
            <a:noFill/>
          </a:ln>
        </p:spPr>
        <p:txBody>
          <a:bodyPr vert="horz" wrap="square" lIns="91404" tIns="45702" rIns="91404" bIns="45702" numCol="1" anchor="t" anchorCtr="0" compatLnSpc="1"/>
          <a:lstStyle/>
          <a:p>
            <a:endParaRPr lang="zh-CN" altLang="en-US" sz="1800"/>
          </a:p>
        </p:txBody>
      </p:sp>
      <p:sp>
        <p:nvSpPr>
          <p:cNvPr id="56" name="Freeform 58"/>
          <p:cNvSpPr/>
          <p:nvPr/>
        </p:nvSpPr>
        <p:spPr bwMode="auto">
          <a:xfrm>
            <a:off x="2899637" y="3297260"/>
            <a:ext cx="287785" cy="219951"/>
          </a:xfrm>
          <a:custGeom>
            <a:avLst/>
            <a:gdLst>
              <a:gd name="T0" fmla="*/ 137 w 148"/>
              <a:gd name="T1" fmla="*/ 114 h 114"/>
              <a:gd name="T2" fmla="*/ 148 w 148"/>
              <a:gd name="T3" fmla="*/ 74 h 114"/>
              <a:gd name="T4" fmla="*/ 74 w 148"/>
              <a:gd name="T5" fmla="*/ 0 h 114"/>
              <a:gd name="T6" fmla="*/ 0 w 148"/>
              <a:gd name="T7" fmla="*/ 74 h 114"/>
              <a:gd name="T8" fmla="*/ 9 w 148"/>
              <a:gd name="T9" fmla="*/ 109 h 114"/>
              <a:gd name="T10" fmla="*/ 70 w 148"/>
              <a:gd name="T11" fmla="*/ 86 h 114"/>
              <a:gd name="T12" fmla="*/ 137 w 148"/>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48" h="114">
                <a:moveTo>
                  <a:pt x="137" y="114"/>
                </a:moveTo>
                <a:cubicBezTo>
                  <a:pt x="144" y="102"/>
                  <a:pt x="148" y="89"/>
                  <a:pt x="148" y="74"/>
                </a:cubicBezTo>
                <a:cubicBezTo>
                  <a:pt x="148" y="33"/>
                  <a:pt x="115" y="0"/>
                  <a:pt x="74" y="0"/>
                </a:cubicBezTo>
                <a:cubicBezTo>
                  <a:pt x="33" y="0"/>
                  <a:pt x="0" y="33"/>
                  <a:pt x="0" y="74"/>
                </a:cubicBezTo>
                <a:cubicBezTo>
                  <a:pt x="0" y="87"/>
                  <a:pt x="3" y="98"/>
                  <a:pt x="9" y="109"/>
                </a:cubicBezTo>
                <a:cubicBezTo>
                  <a:pt x="25" y="94"/>
                  <a:pt x="46" y="86"/>
                  <a:pt x="70" y="86"/>
                </a:cubicBezTo>
                <a:cubicBezTo>
                  <a:pt x="96" y="86"/>
                  <a:pt x="120" y="96"/>
                  <a:pt x="137" y="114"/>
                </a:cubicBez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57" name="Oval 59"/>
          <p:cNvSpPr>
            <a:spLocks noChangeArrowheads="1"/>
          </p:cNvSpPr>
          <p:nvPr/>
        </p:nvSpPr>
        <p:spPr bwMode="auto">
          <a:xfrm>
            <a:off x="3343649" y="3297260"/>
            <a:ext cx="287785" cy="285730"/>
          </a:xfrm>
          <a:prstGeom prst="ellipse">
            <a:avLst/>
          </a:prstGeom>
          <a:solidFill>
            <a:srgbClr val="C00000"/>
          </a:solidFill>
          <a:ln>
            <a:noFill/>
          </a:ln>
        </p:spPr>
        <p:txBody>
          <a:bodyPr vert="horz" wrap="square" lIns="91404" tIns="45702" rIns="91404" bIns="45702" numCol="1" anchor="t" anchorCtr="0" compatLnSpc="1"/>
          <a:lstStyle/>
          <a:p>
            <a:endParaRPr lang="zh-CN" altLang="en-US" sz="1800"/>
          </a:p>
        </p:txBody>
      </p:sp>
      <p:sp>
        <p:nvSpPr>
          <p:cNvPr id="58" name="Freeform 60"/>
          <p:cNvSpPr/>
          <p:nvPr/>
        </p:nvSpPr>
        <p:spPr bwMode="auto">
          <a:xfrm>
            <a:off x="3785603" y="3297260"/>
            <a:ext cx="285731" cy="281619"/>
          </a:xfrm>
          <a:custGeom>
            <a:avLst/>
            <a:gdLst>
              <a:gd name="T0" fmla="*/ 148 w 148"/>
              <a:gd name="T1" fmla="*/ 74 h 146"/>
              <a:gd name="T2" fmla="*/ 74 w 148"/>
              <a:gd name="T3" fmla="*/ 0 h 146"/>
              <a:gd name="T4" fmla="*/ 0 w 148"/>
              <a:gd name="T5" fmla="*/ 74 h 146"/>
              <a:gd name="T6" fmla="*/ 1 w 148"/>
              <a:gd name="T7" fmla="*/ 86 h 146"/>
              <a:gd name="T8" fmla="*/ 4 w 148"/>
              <a:gd name="T9" fmla="*/ 86 h 146"/>
              <a:gd name="T10" fmla="*/ 91 w 148"/>
              <a:gd name="T11" fmla="*/ 146 h 146"/>
              <a:gd name="T12" fmla="*/ 148 w 148"/>
              <a:gd name="T13" fmla="*/ 74 h 146"/>
            </a:gdLst>
            <a:ahLst/>
            <a:cxnLst>
              <a:cxn ang="0">
                <a:pos x="T0" y="T1"/>
              </a:cxn>
              <a:cxn ang="0">
                <a:pos x="T2" y="T3"/>
              </a:cxn>
              <a:cxn ang="0">
                <a:pos x="T4" y="T5"/>
              </a:cxn>
              <a:cxn ang="0">
                <a:pos x="T6" y="T7"/>
              </a:cxn>
              <a:cxn ang="0">
                <a:pos x="T8" y="T9"/>
              </a:cxn>
              <a:cxn ang="0">
                <a:pos x="T10" y="T11"/>
              </a:cxn>
              <a:cxn ang="0">
                <a:pos x="T12" y="T13"/>
              </a:cxn>
            </a:cxnLst>
            <a:rect l="0" t="0" r="r" b="b"/>
            <a:pathLst>
              <a:path w="148" h="146">
                <a:moveTo>
                  <a:pt x="148" y="74"/>
                </a:moveTo>
                <a:cubicBezTo>
                  <a:pt x="148" y="33"/>
                  <a:pt x="115" y="0"/>
                  <a:pt x="74" y="0"/>
                </a:cubicBezTo>
                <a:cubicBezTo>
                  <a:pt x="33" y="0"/>
                  <a:pt x="0" y="33"/>
                  <a:pt x="0" y="74"/>
                </a:cubicBezTo>
                <a:cubicBezTo>
                  <a:pt x="0" y="78"/>
                  <a:pt x="1" y="82"/>
                  <a:pt x="1" y="86"/>
                </a:cubicBezTo>
                <a:cubicBezTo>
                  <a:pt x="2" y="86"/>
                  <a:pt x="3" y="86"/>
                  <a:pt x="4" y="86"/>
                </a:cubicBezTo>
                <a:cubicBezTo>
                  <a:pt x="44" y="86"/>
                  <a:pt x="78" y="111"/>
                  <a:pt x="91" y="146"/>
                </a:cubicBezTo>
                <a:cubicBezTo>
                  <a:pt x="124" y="139"/>
                  <a:pt x="148" y="109"/>
                  <a:pt x="148" y="74"/>
                </a:cubicBez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59" name="Freeform 61"/>
          <p:cNvSpPr/>
          <p:nvPr/>
        </p:nvSpPr>
        <p:spPr bwMode="auto">
          <a:xfrm>
            <a:off x="4229615" y="3297260"/>
            <a:ext cx="285731" cy="285730"/>
          </a:xfrm>
          <a:custGeom>
            <a:avLst/>
            <a:gdLst>
              <a:gd name="T0" fmla="*/ 147 w 148"/>
              <a:gd name="T1" fmla="*/ 88 h 148"/>
              <a:gd name="T2" fmla="*/ 148 w 148"/>
              <a:gd name="T3" fmla="*/ 74 h 148"/>
              <a:gd name="T4" fmla="*/ 74 w 148"/>
              <a:gd name="T5" fmla="*/ 0 h 148"/>
              <a:gd name="T6" fmla="*/ 0 w 148"/>
              <a:gd name="T7" fmla="*/ 74 h 148"/>
              <a:gd name="T8" fmla="*/ 74 w 148"/>
              <a:gd name="T9" fmla="*/ 148 h 148"/>
              <a:gd name="T10" fmla="*/ 79 w 148"/>
              <a:gd name="T11" fmla="*/ 148 h 148"/>
              <a:gd name="T12" fmla="*/ 147 w 148"/>
              <a:gd name="T13" fmla="*/ 88 h 148"/>
            </a:gdLst>
            <a:ahLst/>
            <a:cxnLst>
              <a:cxn ang="0">
                <a:pos x="T0" y="T1"/>
              </a:cxn>
              <a:cxn ang="0">
                <a:pos x="T2" y="T3"/>
              </a:cxn>
              <a:cxn ang="0">
                <a:pos x="T4" y="T5"/>
              </a:cxn>
              <a:cxn ang="0">
                <a:pos x="T6" y="T7"/>
              </a:cxn>
              <a:cxn ang="0">
                <a:pos x="T8" y="T9"/>
              </a:cxn>
              <a:cxn ang="0">
                <a:pos x="T10" y="T11"/>
              </a:cxn>
              <a:cxn ang="0">
                <a:pos x="T12" y="T13"/>
              </a:cxn>
            </a:cxnLst>
            <a:rect l="0" t="0" r="r" b="b"/>
            <a:pathLst>
              <a:path w="148" h="148">
                <a:moveTo>
                  <a:pt x="147" y="88"/>
                </a:moveTo>
                <a:cubicBezTo>
                  <a:pt x="147" y="83"/>
                  <a:pt x="148" y="79"/>
                  <a:pt x="148" y="74"/>
                </a:cubicBezTo>
                <a:cubicBezTo>
                  <a:pt x="148" y="33"/>
                  <a:pt x="115" y="0"/>
                  <a:pt x="74" y="0"/>
                </a:cubicBezTo>
                <a:cubicBezTo>
                  <a:pt x="33" y="0"/>
                  <a:pt x="0" y="33"/>
                  <a:pt x="0" y="74"/>
                </a:cubicBezTo>
                <a:cubicBezTo>
                  <a:pt x="0" y="115"/>
                  <a:pt x="33" y="148"/>
                  <a:pt x="74" y="148"/>
                </a:cubicBezTo>
                <a:cubicBezTo>
                  <a:pt x="76" y="148"/>
                  <a:pt x="77" y="148"/>
                  <a:pt x="79" y="148"/>
                </a:cubicBezTo>
                <a:cubicBezTo>
                  <a:pt x="89" y="118"/>
                  <a:pt x="115" y="95"/>
                  <a:pt x="147" y="88"/>
                </a:cubicBez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60" name="Freeform 62"/>
          <p:cNvSpPr/>
          <p:nvPr/>
        </p:nvSpPr>
        <p:spPr bwMode="auto">
          <a:xfrm>
            <a:off x="4655127" y="3297260"/>
            <a:ext cx="287785" cy="285730"/>
          </a:xfrm>
          <a:custGeom>
            <a:avLst/>
            <a:gdLst>
              <a:gd name="T0" fmla="*/ 0 w 148"/>
              <a:gd name="T1" fmla="*/ 74 h 148"/>
              <a:gd name="T2" fmla="*/ 9 w 148"/>
              <a:gd name="T3" fmla="*/ 110 h 148"/>
              <a:gd name="T4" fmla="*/ 26 w 148"/>
              <a:gd name="T5" fmla="*/ 131 h 148"/>
              <a:gd name="T6" fmla="*/ 74 w 148"/>
              <a:gd name="T7" fmla="*/ 148 h 148"/>
              <a:gd name="T8" fmla="*/ 148 w 148"/>
              <a:gd name="T9" fmla="*/ 74 h 148"/>
              <a:gd name="T10" fmla="*/ 74 w 148"/>
              <a:gd name="T11" fmla="*/ 0 h 148"/>
              <a:gd name="T12" fmla="*/ 0 w 148"/>
              <a:gd name="T13" fmla="*/ 74 h 148"/>
            </a:gdLst>
            <a:ahLst/>
            <a:cxnLst>
              <a:cxn ang="0">
                <a:pos x="T0" y="T1"/>
              </a:cxn>
              <a:cxn ang="0">
                <a:pos x="T2" y="T3"/>
              </a:cxn>
              <a:cxn ang="0">
                <a:pos x="T4" y="T5"/>
              </a:cxn>
              <a:cxn ang="0">
                <a:pos x="T6" y="T7"/>
              </a:cxn>
              <a:cxn ang="0">
                <a:pos x="T8" y="T9"/>
              </a:cxn>
              <a:cxn ang="0">
                <a:pos x="T10" y="T11"/>
              </a:cxn>
              <a:cxn ang="0">
                <a:pos x="T12" y="T13"/>
              </a:cxn>
            </a:cxnLst>
            <a:rect l="0" t="0" r="r" b="b"/>
            <a:pathLst>
              <a:path w="148" h="148">
                <a:moveTo>
                  <a:pt x="0" y="74"/>
                </a:moveTo>
                <a:cubicBezTo>
                  <a:pt x="0" y="87"/>
                  <a:pt x="3" y="99"/>
                  <a:pt x="9" y="110"/>
                </a:cubicBezTo>
                <a:cubicBezTo>
                  <a:pt x="16" y="116"/>
                  <a:pt x="21" y="123"/>
                  <a:pt x="26" y="131"/>
                </a:cubicBezTo>
                <a:cubicBezTo>
                  <a:pt x="39" y="142"/>
                  <a:pt x="56" y="148"/>
                  <a:pt x="74" y="148"/>
                </a:cubicBezTo>
                <a:cubicBezTo>
                  <a:pt x="115" y="148"/>
                  <a:pt x="148" y="115"/>
                  <a:pt x="148" y="74"/>
                </a:cubicBezTo>
                <a:cubicBezTo>
                  <a:pt x="148" y="33"/>
                  <a:pt x="115" y="0"/>
                  <a:pt x="74" y="0"/>
                </a:cubicBezTo>
                <a:cubicBezTo>
                  <a:pt x="33" y="0"/>
                  <a:pt x="0" y="33"/>
                  <a:pt x="0" y="74"/>
                </a:cubicBez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61" name="Oval 63"/>
          <p:cNvSpPr>
            <a:spLocks noChangeArrowheads="1"/>
          </p:cNvSpPr>
          <p:nvPr/>
        </p:nvSpPr>
        <p:spPr bwMode="auto">
          <a:xfrm>
            <a:off x="1355874" y="3478153"/>
            <a:ext cx="326842" cy="328897"/>
          </a:xfrm>
          <a:prstGeom prst="ellipse">
            <a:avLst/>
          </a:prstGeom>
          <a:solidFill>
            <a:srgbClr val="C00000"/>
          </a:solidFill>
          <a:ln>
            <a:noFill/>
          </a:ln>
        </p:spPr>
        <p:txBody>
          <a:bodyPr vert="horz" wrap="square" lIns="91404" tIns="45702" rIns="91404" bIns="45702" numCol="1" anchor="t" anchorCtr="0" compatLnSpc="1"/>
          <a:lstStyle/>
          <a:p>
            <a:endParaRPr lang="zh-CN" altLang="en-US" sz="1800"/>
          </a:p>
        </p:txBody>
      </p:sp>
      <p:sp>
        <p:nvSpPr>
          <p:cNvPr id="62" name="Oval 64"/>
          <p:cNvSpPr>
            <a:spLocks noChangeArrowheads="1"/>
          </p:cNvSpPr>
          <p:nvPr/>
        </p:nvSpPr>
        <p:spPr bwMode="auto">
          <a:xfrm>
            <a:off x="2114394" y="3478153"/>
            <a:ext cx="326842" cy="328897"/>
          </a:xfrm>
          <a:prstGeom prst="ellipse">
            <a:avLst/>
          </a:prstGeom>
          <a:solidFill>
            <a:srgbClr val="C00000"/>
          </a:solidFill>
          <a:ln>
            <a:noFill/>
          </a:ln>
        </p:spPr>
        <p:txBody>
          <a:bodyPr vert="horz" wrap="square" lIns="91404" tIns="45702" rIns="91404" bIns="45702" numCol="1" anchor="t" anchorCtr="0" compatLnSpc="1"/>
          <a:lstStyle/>
          <a:p>
            <a:endParaRPr lang="zh-CN" altLang="en-US" sz="1800"/>
          </a:p>
        </p:txBody>
      </p:sp>
      <p:sp>
        <p:nvSpPr>
          <p:cNvPr id="63" name="Oval 65"/>
          <p:cNvSpPr>
            <a:spLocks noChangeArrowheads="1"/>
          </p:cNvSpPr>
          <p:nvPr/>
        </p:nvSpPr>
        <p:spPr bwMode="auto">
          <a:xfrm>
            <a:off x="2870858" y="3478153"/>
            <a:ext cx="328897" cy="328897"/>
          </a:xfrm>
          <a:prstGeom prst="ellipse">
            <a:avLst/>
          </a:prstGeom>
          <a:solidFill>
            <a:srgbClr val="C00000"/>
          </a:solidFill>
          <a:ln>
            <a:noFill/>
          </a:ln>
        </p:spPr>
        <p:txBody>
          <a:bodyPr vert="horz" wrap="square" lIns="91404" tIns="45702" rIns="91404" bIns="45702" numCol="1" anchor="t" anchorCtr="0" compatLnSpc="1"/>
          <a:lstStyle/>
          <a:p>
            <a:endParaRPr lang="zh-CN" altLang="en-US" sz="1800"/>
          </a:p>
        </p:txBody>
      </p:sp>
      <p:sp>
        <p:nvSpPr>
          <p:cNvPr id="64" name="Oval 66"/>
          <p:cNvSpPr>
            <a:spLocks noChangeArrowheads="1"/>
          </p:cNvSpPr>
          <p:nvPr/>
        </p:nvSpPr>
        <p:spPr bwMode="auto">
          <a:xfrm>
            <a:off x="3631433" y="3478153"/>
            <a:ext cx="326842" cy="328897"/>
          </a:xfrm>
          <a:prstGeom prst="ellipse">
            <a:avLst/>
          </a:prstGeom>
          <a:solidFill>
            <a:srgbClr val="C00000"/>
          </a:solidFill>
          <a:ln>
            <a:noFill/>
          </a:ln>
        </p:spPr>
        <p:txBody>
          <a:bodyPr vert="horz" wrap="square" lIns="91404" tIns="45702" rIns="91404" bIns="45702" numCol="1" anchor="t" anchorCtr="0" compatLnSpc="1"/>
          <a:lstStyle/>
          <a:p>
            <a:endParaRPr lang="zh-CN" altLang="en-US" sz="1800"/>
          </a:p>
        </p:txBody>
      </p:sp>
      <p:sp>
        <p:nvSpPr>
          <p:cNvPr id="65" name="Oval 67"/>
          <p:cNvSpPr>
            <a:spLocks noChangeArrowheads="1"/>
          </p:cNvSpPr>
          <p:nvPr/>
        </p:nvSpPr>
        <p:spPr bwMode="auto">
          <a:xfrm>
            <a:off x="4387898" y="3478153"/>
            <a:ext cx="326842" cy="328897"/>
          </a:xfrm>
          <a:prstGeom prst="ellipse">
            <a:avLst/>
          </a:prstGeom>
          <a:solidFill>
            <a:srgbClr val="C00000"/>
          </a:solidFill>
          <a:ln>
            <a:noFill/>
          </a:ln>
        </p:spPr>
        <p:txBody>
          <a:bodyPr vert="horz" wrap="square" lIns="91404" tIns="45702" rIns="91404" bIns="45702" numCol="1" anchor="t" anchorCtr="0" compatLnSpc="1"/>
          <a:lstStyle/>
          <a:p>
            <a:endParaRPr lang="zh-CN" altLang="en-US" sz="1800"/>
          </a:p>
        </p:txBody>
      </p:sp>
      <p:sp>
        <p:nvSpPr>
          <p:cNvPr id="66" name="Rectangle 68"/>
          <p:cNvSpPr>
            <a:spLocks noChangeArrowheads="1"/>
          </p:cNvSpPr>
          <p:nvPr/>
        </p:nvSpPr>
        <p:spPr bwMode="auto">
          <a:xfrm>
            <a:off x="659023" y="4113337"/>
            <a:ext cx="4752568" cy="454290"/>
          </a:xfrm>
          <a:prstGeom prst="rect">
            <a:avLst/>
          </a:prstGeom>
          <a:solidFill>
            <a:srgbClr val="C00000"/>
          </a:solidFill>
          <a:ln>
            <a:noFill/>
          </a:ln>
        </p:spPr>
        <p:txBody>
          <a:bodyPr vert="horz" wrap="square" lIns="91404" tIns="45702" rIns="91404" bIns="45702" numCol="1" anchor="t" anchorCtr="0" compatLnSpc="1"/>
          <a:lstStyle/>
          <a:p>
            <a:endParaRPr lang="zh-CN" altLang="en-US" sz="1800"/>
          </a:p>
        </p:txBody>
      </p:sp>
      <p:sp>
        <p:nvSpPr>
          <p:cNvPr id="67" name="Freeform 69"/>
          <p:cNvSpPr/>
          <p:nvPr/>
        </p:nvSpPr>
        <p:spPr bwMode="auto">
          <a:xfrm>
            <a:off x="1345597" y="1258096"/>
            <a:ext cx="3381477" cy="1597208"/>
          </a:xfrm>
          <a:custGeom>
            <a:avLst/>
            <a:gdLst>
              <a:gd name="T0" fmla="*/ 286 w 1645"/>
              <a:gd name="T1" fmla="*/ 770 h 777"/>
              <a:gd name="T2" fmla="*/ 286 w 1645"/>
              <a:gd name="T3" fmla="*/ 739 h 777"/>
              <a:gd name="T4" fmla="*/ 37 w 1645"/>
              <a:gd name="T5" fmla="*/ 739 h 777"/>
              <a:gd name="T6" fmla="*/ 37 w 1645"/>
              <a:gd name="T7" fmla="*/ 38 h 777"/>
              <a:gd name="T8" fmla="*/ 1607 w 1645"/>
              <a:gd name="T9" fmla="*/ 38 h 777"/>
              <a:gd name="T10" fmla="*/ 1607 w 1645"/>
              <a:gd name="T11" fmla="*/ 739 h 777"/>
              <a:gd name="T12" fmla="*/ 396 w 1645"/>
              <a:gd name="T13" fmla="*/ 739 h 777"/>
              <a:gd name="T14" fmla="*/ 396 w 1645"/>
              <a:gd name="T15" fmla="*/ 770 h 777"/>
              <a:gd name="T16" fmla="*/ 396 w 1645"/>
              <a:gd name="T17" fmla="*/ 777 h 777"/>
              <a:gd name="T18" fmla="*/ 1645 w 1645"/>
              <a:gd name="T19" fmla="*/ 777 h 777"/>
              <a:gd name="T20" fmla="*/ 1645 w 1645"/>
              <a:gd name="T21" fmla="*/ 0 h 777"/>
              <a:gd name="T22" fmla="*/ 0 w 1645"/>
              <a:gd name="T23" fmla="*/ 0 h 777"/>
              <a:gd name="T24" fmla="*/ 0 w 1645"/>
              <a:gd name="T25" fmla="*/ 777 h 777"/>
              <a:gd name="T26" fmla="*/ 286 w 1645"/>
              <a:gd name="T27" fmla="*/ 777 h 777"/>
              <a:gd name="T28" fmla="*/ 286 w 1645"/>
              <a:gd name="T29" fmla="*/ 77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45" h="777">
                <a:moveTo>
                  <a:pt x="286" y="770"/>
                </a:moveTo>
                <a:lnTo>
                  <a:pt x="286" y="739"/>
                </a:lnTo>
                <a:lnTo>
                  <a:pt x="37" y="739"/>
                </a:lnTo>
                <a:lnTo>
                  <a:pt x="37" y="38"/>
                </a:lnTo>
                <a:lnTo>
                  <a:pt x="1607" y="38"/>
                </a:lnTo>
                <a:lnTo>
                  <a:pt x="1607" y="739"/>
                </a:lnTo>
                <a:lnTo>
                  <a:pt x="396" y="739"/>
                </a:lnTo>
                <a:lnTo>
                  <a:pt x="396" y="770"/>
                </a:lnTo>
                <a:lnTo>
                  <a:pt x="396" y="777"/>
                </a:lnTo>
                <a:lnTo>
                  <a:pt x="1645" y="777"/>
                </a:lnTo>
                <a:lnTo>
                  <a:pt x="1645" y="0"/>
                </a:lnTo>
                <a:lnTo>
                  <a:pt x="0" y="0"/>
                </a:lnTo>
                <a:lnTo>
                  <a:pt x="0" y="777"/>
                </a:lnTo>
                <a:lnTo>
                  <a:pt x="286" y="777"/>
                </a:lnTo>
                <a:lnTo>
                  <a:pt x="286" y="77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zh-CN" altLang="en-US" sz="1800"/>
          </a:p>
        </p:txBody>
      </p:sp>
      <p:sp>
        <p:nvSpPr>
          <p:cNvPr id="68" name="Freeform 70"/>
          <p:cNvSpPr/>
          <p:nvPr/>
        </p:nvSpPr>
        <p:spPr bwMode="auto">
          <a:xfrm>
            <a:off x="1859499" y="2452405"/>
            <a:ext cx="540626" cy="791410"/>
          </a:xfrm>
          <a:custGeom>
            <a:avLst/>
            <a:gdLst>
              <a:gd name="T0" fmla="*/ 147 w 279"/>
              <a:gd name="T1" fmla="*/ 86 h 409"/>
              <a:gd name="T2" fmla="*/ 274 w 279"/>
              <a:gd name="T3" fmla="*/ 26 h 409"/>
              <a:gd name="T4" fmla="*/ 252 w 279"/>
              <a:gd name="T5" fmla="*/ 6 h 409"/>
              <a:gd name="T6" fmla="*/ 144 w 279"/>
              <a:gd name="T7" fmla="*/ 56 h 409"/>
              <a:gd name="T8" fmla="*/ 132 w 279"/>
              <a:gd name="T9" fmla="*/ 58 h 409"/>
              <a:gd name="T10" fmla="*/ 130 w 279"/>
              <a:gd name="T11" fmla="*/ 58 h 409"/>
              <a:gd name="T12" fmla="*/ 61 w 279"/>
              <a:gd name="T13" fmla="*/ 58 h 409"/>
              <a:gd name="T14" fmla="*/ 15 w 279"/>
              <a:gd name="T15" fmla="*/ 84 h 409"/>
              <a:gd name="T16" fmla="*/ 0 w 279"/>
              <a:gd name="T17" fmla="*/ 116 h 409"/>
              <a:gd name="T18" fmla="*/ 1 w 279"/>
              <a:gd name="T19" fmla="*/ 124 h 409"/>
              <a:gd name="T20" fmla="*/ 35 w 279"/>
              <a:gd name="T21" fmla="*/ 151 h 409"/>
              <a:gd name="T22" fmla="*/ 104 w 279"/>
              <a:gd name="T23" fmla="*/ 154 h 409"/>
              <a:gd name="T24" fmla="*/ 101 w 279"/>
              <a:gd name="T25" fmla="*/ 124 h 409"/>
              <a:gd name="T26" fmla="*/ 36 w 279"/>
              <a:gd name="T27" fmla="*/ 120 h 409"/>
              <a:gd name="T28" fmla="*/ 30 w 279"/>
              <a:gd name="T29" fmla="*/ 116 h 409"/>
              <a:gd name="T30" fmla="*/ 30 w 279"/>
              <a:gd name="T31" fmla="*/ 116 h 409"/>
              <a:gd name="T32" fmla="*/ 46 w 279"/>
              <a:gd name="T33" fmla="*/ 96 h 409"/>
              <a:gd name="T34" fmla="*/ 73 w 279"/>
              <a:gd name="T35" fmla="*/ 121 h 409"/>
              <a:gd name="T36" fmla="*/ 89 w 279"/>
              <a:gd name="T37" fmla="*/ 121 h 409"/>
              <a:gd name="T38" fmla="*/ 78 w 279"/>
              <a:gd name="T39" fmla="*/ 86 h 409"/>
              <a:gd name="T40" fmla="*/ 115 w 279"/>
              <a:gd name="T41" fmla="*/ 86 h 409"/>
              <a:gd name="T42" fmla="*/ 104 w 279"/>
              <a:gd name="T43" fmla="*/ 120 h 409"/>
              <a:gd name="T44" fmla="*/ 104 w 279"/>
              <a:gd name="T45" fmla="*/ 158 h 409"/>
              <a:gd name="T46" fmla="*/ 104 w 279"/>
              <a:gd name="T47" fmla="*/ 171 h 409"/>
              <a:gd name="T48" fmla="*/ 89 w 279"/>
              <a:gd name="T49" fmla="*/ 159 h 409"/>
              <a:gd name="T50" fmla="*/ 46 w 279"/>
              <a:gd name="T51" fmla="*/ 157 h 409"/>
              <a:gd name="T52" fmla="*/ 46 w 279"/>
              <a:gd name="T53" fmla="*/ 201 h 409"/>
              <a:gd name="T54" fmla="*/ 69 w 279"/>
              <a:gd name="T55" fmla="*/ 409 h 409"/>
              <a:gd name="T56" fmla="*/ 92 w 279"/>
              <a:gd name="T57" fmla="*/ 216 h 409"/>
              <a:gd name="T58" fmla="*/ 101 w 279"/>
              <a:gd name="T59" fmla="*/ 385 h 409"/>
              <a:gd name="T60" fmla="*/ 147 w 279"/>
              <a:gd name="T61" fmla="*/ 385 h 409"/>
              <a:gd name="T62" fmla="*/ 147 w 279"/>
              <a:gd name="T63" fmla="*/ 16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9" h="409">
                <a:moveTo>
                  <a:pt x="147" y="165"/>
                </a:moveTo>
                <a:cubicBezTo>
                  <a:pt x="147" y="86"/>
                  <a:pt x="147" y="86"/>
                  <a:pt x="147" y="86"/>
                </a:cubicBezTo>
                <a:cubicBezTo>
                  <a:pt x="157" y="84"/>
                  <a:pt x="170" y="81"/>
                  <a:pt x="185" y="77"/>
                </a:cubicBezTo>
                <a:cubicBezTo>
                  <a:pt x="214" y="68"/>
                  <a:pt x="248" y="54"/>
                  <a:pt x="274" y="26"/>
                </a:cubicBezTo>
                <a:cubicBezTo>
                  <a:pt x="279" y="20"/>
                  <a:pt x="279" y="11"/>
                  <a:pt x="273" y="5"/>
                </a:cubicBezTo>
                <a:cubicBezTo>
                  <a:pt x="267" y="0"/>
                  <a:pt x="257" y="0"/>
                  <a:pt x="252" y="6"/>
                </a:cubicBezTo>
                <a:cubicBezTo>
                  <a:pt x="233" y="27"/>
                  <a:pt x="202" y="40"/>
                  <a:pt x="177" y="48"/>
                </a:cubicBezTo>
                <a:cubicBezTo>
                  <a:pt x="164" y="52"/>
                  <a:pt x="152" y="54"/>
                  <a:pt x="144" y="56"/>
                </a:cubicBezTo>
                <a:cubicBezTo>
                  <a:pt x="140" y="57"/>
                  <a:pt x="136" y="57"/>
                  <a:pt x="134" y="57"/>
                </a:cubicBezTo>
                <a:cubicBezTo>
                  <a:pt x="133" y="57"/>
                  <a:pt x="132" y="58"/>
                  <a:pt x="132" y="58"/>
                </a:cubicBezTo>
                <a:cubicBezTo>
                  <a:pt x="131" y="58"/>
                  <a:pt x="131" y="58"/>
                  <a:pt x="131" y="58"/>
                </a:cubicBezTo>
                <a:cubicBezTo>
                  <a:pt x="131" y="58"/>
                  <a:pt x="131" y="58"/>
                  <a:pt x="130" y="58"/>
                </a:cubicBezTo>
                <a:cubicBezTo>
                  <a:pt x="62" y="58"/>
                  <a:pt x="62" y="58"/>
                  <a:pt x="62" y="58"/>
                </a:cubicBezTo>
                <a:cubicBezTo>
                  <a:pt x="62" y="58"/>
                  <a:pt x="61" y="58"/>
                  <a:pt x="61" y="58"/>
                </a:cubicBezTo>
                <a:cubicBezTo>
                  <a:pt x="53" y="58"/>
                  <a:pt x="47" y="60"/>
                  <a:pt x="41" y="63"/>
                </a:cubicBezTo>
                <a:cubicBezTo>
                  <a:pt x="32" y="68"/>
                  <a:pt x="22" y="75"/>
                  <a:pt x="15" y="84"/>
                </a:cubicBezTo>
                <a:cubicBezTo>
                  <a:pt x="11" y="88"/>
                  <a:pt x="8" y="93"/>
                  <a:pt x="5" y="98"/>
                </a:cubicBezTo>
                <a:cubicBezTo>
                  <a:pt x="2" y="103"/>
                  <a:pt x="0" y="109"/>
                  <a:pt x="0" y="116"/>
                </a:cubicBezTo>
                <a:cubicBezTo>
                  <a:pt x="0" y="119"/>
                  <a:pt x="1" y="121"/>
                  <a:pt x="1" y="124"/>
                </a:cubicBezTo>
                <a:cubicBezTo>
                  <a:pt x="1" y="124"/>
                  <a:pt x="1" y="124"/>
                  <a:pt x="1" y="124"/>
                </a:cubicBezTo>
                <a:cubicBezTo>
                  <a:pt x="3" y="129"/>
                  <a:pt x="6" y="135"/>
                  <a:pt x="10" y="139"/>
                </a:cubicBezTo>
                <a:cubicBezTo>
                  <a:pt x="16" y="145"/>
                  <a:pt x="25" y="149"/>
                  <a:pt x="35" y="151"/>
                </a:cubicBezTo>
                <a:cubicBezTo>
                  <a:pt x="46" y="154"/>
                  <a:pt x="58" y="155"/>
                  <a:pt x="74" y="155"/>
                </a:cubicBezTo>
                <a:cubicBezTo>
                  <a:pt x="83" y="155"/>
                  <a:pt x="93" y="155"/>
                  <a:pt x="104" y="154"/>
                </a:cubicBezTo>
                <a:cubicBezTo>
                  <a:pt x="112" y="153"/>
                  <a:pt x="118" y="146"/>
                  <a:pt x="118" y="138"/>
                </a:cubicBezTo>
                <a:cubicBezTo>
                  <a:pt x="117" y="129"/>
                  <a:pt x="110" y="123"/>
                  <a:pt x="101" y="124"/>
                </a:cubicBezTo>
                <a:cubicBezTo>
                  <a:pt x="91" y="125"/>
                  <a:pt x="82" y="125"/>
                  <a:pt x="74" y="125"/>
                </a:cubicBezTo>
                <a:cubicBezTo>
                  <a:pt x="55" y="125"/>
                  <a:pt x="43" y="123"/>
                  <a:pt x="36" y="120"/>
                </a:cubicBezTo>
                <a:cubicBezTo>
                  <a:pt x="33" y="119"/>
                  <a:pt x="32" y="118"/>
                  <a:pt x="31" y="117"/>
                </a:cubicBezTo>
                <a:cubicBezTo>
                  <a:pt x="30" y="116"/>
                  <a:pt x="30" y="116"/>
                  <a:pt x="30" y="116"/>
                </a:cubicBezTo>
                <a:cubicBezTo>
                  <a:pt x="30" y="116"/>
                  <a:pt x="30" y="116"/>
                  <a:pt x="30" y="116"/>
                </a:cubicBezTo>
                <a:cubicBezTo>
                  <a:pt x="30" y="116"/>
                  <a:pt x="30" y="116"/>
                  <a:pt x="30" y="116"/>
                </a:cubicBezTo>
                <a:cubicBezTo>
                  <a:pt x="30" y="115"/>
                  <a:pt x="31" y="113"/>
                  <a:pt x="33" y="109"/>
                </a:cubicBezTo>
                <a:cubicBezTo>
                  <a:pt x="36" y="105"/>
                  <a:pt x="41" y="100"/>
                  <a:pt x="46" y="96"/>
                </a:cubicBezTo>
                <a:cubicBezTo>
                  <a:pt x="46" y="119"/>
                  <a:pt x="46" y="119"/>
                  <a:pt x="46" y="119"/>
                </a:cubicBezTo>
                <a:cubicBezTo>
                  <a:pt x="51" y="120"/>
                  <a:pt x="60" y="121"/>
                  <a:pt x="73" y="121"/>
                </a:cubicBezTo>
                <a:cubicBezTo>
                  <a:pt x="74" y="121"/>
                  <a:pt x="74" y="121"/>
                  <a:pt x="74" y="121"/>
                </a:cubicBezTo>
                <a:cubicBezTo>
                  <a:pt x="79" y="121"/>
                  <a:pt x="84" y="121"/>
                  <a:pt x="89" y="121"/>
                </a:cubicBezTo>
                <a:cubicBezTo>
                  <a:pt x="89" y="103"/>
                  <a:pt x="89" y="103"/>
                  <a:pt x="89" y="103"/>
                </a:cubicBezTo>
                <a:cubicBezTo>
                  <a:pt x="83" y="100"/>
                  <a:pt x="78" y="94"/>
                  <a:pt x="78" y="86"/>
                </a:cubicBezTo>
                <a:cubicBezTo>
                  <a:pt x="78" y="76"/>
                  <a:pt x="86" y="68"/>
                  <a:pt x="96" y="68"/>
                </a:cubicBezTo>
                <a:cubicBezTo>
                  <a:pt x="107" y="68"/>
                  <a:pt x="115" y="76"/>
                  <a:pt x="115" y="86"/>
                </a:cubicBezTo>
                <a:cubicBezTo>
                  <a:pt x="115" y="94"/>
                  <a:pt x="110" y="100"/>
                  <a:pt x="104" y="103"/>
                </a:cubicBezTo>
                <a:cubicBezTo>
                  <a:pt x="104" y="120"/>
                  <a:pt x="104" y="120"/>
                  <a:pt x="104" y="120"/>
                </a:cubicBezTo>
                <a:cubicBezTo>
                  <a:pt x="113" y="121"/>
                  <a:pt x="121" y="128"/>
                  <a:pt x="121" y="137"/>
                </a:cubicBezTo>
                <a:cubicBezTo>
                  <a:pt x="122" y="148"/>
                  <a:pt x="115" y="157"/>
                  <a:pt x="104" y="158"/>
                </a:cubicBezTo>
                <a:cubicBezTo>
                  <a:pt x="104" y="158"/>
                  <a:pt x="104" y="158"/>
                  <a:pt x="104" y="158"/>
                </a:cubicBezTo>
                <a:cubicBezTo>
                  <a:pt x="104" y="171"/>
                  <a:pt x="104" y="171"/>
                  <a:pt x="104" y="171"/>
                </a:cubicBezTo>
                <a:cubicBezTo>
                  <a:pt x="89" y="171"/>
                  <a:pt x="89" y="171"/>
                  <a:pt x="89" y="171"/>
                </a:cubicBezTo>
                <a:cubicBezTo>
                  <a:pt x="89" y="159"/>
                  <a:pt x="89" y="159"/>
                  <a:pt x="89" y="159"/>
                </a:cubicBezTo>
                <a:cubicBezTo>
                  <a:pt x="84" y="159"/>
                  <a:pt x="79" y="159"/>
                  <a:pt x="74" y="159"/>
                </a:cubicBezTo>
                <a:cubicBezTo>
                  <a:pt x="63" y="159"/>
                  <a:pt x="54" y="158"/>
                  <a:pt x="46" y="157"/>
                </a:cubicBezTo>
                <a:cubicBezTo>
                  <a:pt x="46" y="165"/>
                  <a:pt x="46" y="165"/>
                  <a:pt x="46" y="165"/>
                </a:cubicBezTo>
                <a:cubicBezTo>
                  <a:pt x="46" y="201"/>
                  <a:pt x="46" y="201"/>
                  <a:pt x="46" y="201"/>
                </a:cubicBezTo>
                <a:cubicBezTo>
                  <a:pt x="46" y="385"/>
                  <a:pt x="46" y="385"/>
                  <a:pt x="46" y="385"/>
                </a:cubicBezTo>
                <a:cubicBezTo>
                  <a:pt x="46" y="398"/>
                  <a:pt x="56" y="409"/>
                  <a:pt x="69" y="409"/>
                </a:cubicBezTo>
                <a:cubicBezTo>
                  <a:pt x="82" y="409"/>
                  <a:pt x="92" y="398"/>
                  <a:pt x="92" y="385"/>
                </a:cubicBezTo>
                <a:cubicBezTo>
                  <a:pt x="92" y="216"/>
                  <a:pt x="92" y="216"/>
                  <a:pt x="92" y="216"/>
                </a:cubicBezTo>
                <a:cubicBezTo>
                  <a:pt x="101" y="216"/>
                  <a:pt x="101" y="216"/>
                  <a:pt x="101" y="216"/>
                </a:cubicBezTo>
                <a:cubicBezTo>
                  <a:pt x="101" y="385"/>
                  <a:pt x="101" y="385"/>
                  <a:pt x="101" y="385"/>
                </a:cubicBezTo>
                <a:cubicBezTo>
                  <a:pt x="101" y="398"/>
                  <a:pt x="111" y="409"/>
                  <a:pt x="124" y="409"/>
                </a:cubicBezTo>
                <a:cubicBezTo>
                  <a:pt x="137" y="409"/>
                  <a:pt x="147" y="398"/>
                  <a:pt x="147" y="385"/>
                </a:cubicBezTo>
                <a:cubicBezTo>
                  <a:pt x="147" y="201"/>
                  <a:pt x="147" y="201"/>
                  <a:pt x="147" y="201"/>
                </a:cubicBezTo>
                <a:lnTo>
                  <a:pt x="147" y="165"/>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zh-CN" altLang="en-US" sz="1800"/>
          </a:p>
        </p:txBody>
      </p:sp>
      <p:sp>
        <p:nvSpPr>
          <p:cNvPr id="69" name="Oval 71"/>
          <p:cNvSpPr>
            <a:spLocks noChangeArrowheads="1"/>
          </p:cNvSpPr>
          <p:nvPr/>
        </p:nvSpPr>
        <p:spPr bwMode="auto">
          <a:xfrm>
            <a:off x="1964334" y="2378404"/>
            <a:ext cx="164449" cy="164449"/>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zh-CN" altLang="en-US" sz="1800"/>
          </a:p>
        </p:txBody>
      </p:sp>
      <p:sp>
        <p:nvSpPr>
          <p:cNvPr id="5" name="文本框 4"/>
          <p:cNvSpPr txBox="1"/>
          <p:nvPr/>
        </p:nvSpPr>
        <p:spPr>
          <a:xfrm>
            <a:off x="2498792" y="1695396"/>
            <a:ext cx="1826141" cy="584647"/>
          </a:xfrm>
          <a:prstGeom prst="rect">
            <a:avLst/>
          </a:prstGeom>
          <a:noFill/>
        </p:spPr>
        <p:txBody>
          <a:bodyPr wrap="none" rtlCol="0">
            <a:spAutoFit/>
          </a:bodyPr>
          <a:lstStyle/>
          <a:p>
            <a:r>
              <a:rPr lang="zh-CN" altLang="en-US" sz="3200" b="1" dirty="0">
                <a:solidFill>
                  <a:srgbClr val="C00000"/>
                </a:solidFill>
                <a:latin typeface="+mj-ea"/>
                <a:ea typeface="方正中雅宋_GBK" panose="02000000000000000000" pitchFamily="2" charset="-122"/>
              </a:rPr>
              <a:t>宪法意义</a:t>
            </a:r>
            <a:endParaRPr lang="zh-CN" altLang="en-US" sz="3200" b="1" dirty="0">
              <a:solidFill>
                <a:srgbClr val="C00000"/>
              </a:solidFill>
              <a:latin typeface="+mj-ea"/>
              <a:ea typeface="方正中雅宋_GBK" panose="02000000000000000000" pitchFamily="2" charset="-122"/>
            </a:endParaRPr>
          </a:p>
        </p:txBody>
      </p:sp>
      <p:sp>
        <p:nvSpPr>
          <p:cNvPr id="9" name="矩形 8"/>
          <p:cNvSpPr/>
          <p:nvPr/>
        </p:nvSpPr>
        <p:spPr>
          <a:xfrm>
            <a:off x="1571713" y="4868636"/>
            <a:ext cx="9147005" cy="1007455"/>
          </a:xfrm>
          <a:prstGeom prst="rect">
            <a:avLst/>
          </a:prstGeom>
        </p:spPr>
        <p:txBody>
          <a:bodyPr wrap="square">
            <a:spAutoFit/>
          </a:bodyPr>
          <a:lstStyle/>
          <a:p>
            <a:pPr lvl="0" algn="ctr">
              <a:lnSpc>
                <a:spcPct val="130000"/>
              </a:lnSpc>
              <a:spcBef>
                <a:spcPts val="1200"/>
              </a:spcBef>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设立国家宪法日也有助于在国际社会树立我国尊重宪法的良好形象</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lvl="0" algn="ctr">
              <a:lnSpc>
                <a:spcPct val="130000"/>
              </a:lnSpc>
              <a:spcBef>
                <a:spcPts val="1200"/>
              </a:spcBef>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扩大我国宪法的国际影响。</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箭头: 右 6"/>
          <p:cNvSpPr/>
          <p:nvPr/>
        </p:nvSpPr>
        <p:spPr>
          <a:xfrm>
            <a:off x="4983216" y="2437940"/>
            <a:ext cx="1148327" cy="10033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latin typeface="思源黑体 CN Medium" panose="020B0600000000000000" pitchFamily="34" charset="-122"/>
                <a:ea typeface="思源黑体 CN Medium" panose="020B0600000000000000" pitchFamily="34" charset="-122"/>
              </a:rPr>
              <a:t>具体是</a:t>
            </a:r>
            <a:endParaRPr lang="zh-CN" altLang="en-US" sz="1600" dirty="0">
              <a:solidFill>
                <a:schemeClr val="bg1"/>
              </a:solidFill>
              <a:latin typeface="思源黑体 CN Medium" panose="020B0600000000000000" pitchFamily="34" charset="-122"/>
              <a:ea typeface="思源黑体 CN Medium" panose="020B0600000000000000" pitchFamily="34" charset="-122"/>
            </a:endParaRPr>
          </a:p>
        </p:txBody>
      </p:sp>
      <p:sp>
        <p:nvSpPr>
          <p:cNvPr id="71" name="矩形 70"/>
          <p:cNvSpPr/>
          <p:nvPr/>
        </p:nvSpPr>
        <p:spPr>
          <a:xfrm>
            <a:off x="6328257" y="1544169"/>
            <a:ext cx="745183" cy="64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思源黑体 CN Medium" panose="020B0600000000000000" pitchFamily="34" charset="-122"/>
                <a:ea typeface="思源黑体 CN Medium" panose="020B0600000000000000" pitchFamily="34" charset="-122"/>
              </a:rPr>
              <a:t>第一</a:t>
            </a:r>
            <a:endParaRPr lang="zh-CN" altLang="en-US" sz="2000" dirty="0">
              <a:solidFill>
                <a:schemeClr val="bg1"/>
              </a:solidFill>
              <a:latin typeface="思源黑体 CN Medium" panose="020B0600000000000000" pitchFamily="34" charset="-122"/>
              <a:ea typeface="思源黑体 CN Medium" panose="020B0600000000000000" pitchFamily="34" charset="-122"/>
            </a:endParaRPr>
          </a:p>
        </p:txBody>
      </p:sp>
      <p:sp>
        <p:nvSpPr>
          <p:cNvPr id="72" name="矩形 71"/>
          <p:cNvSpPr/>
          <p:nvPr/>
        </p:nvSpPr>
        <p:spPr>
          <a:xfrm>
            <a:off x="6328257" y="2615590"/>
            <a:ext cx="745183" cy="64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思源黑体 CN Medium" panose="020B0600000000000000" pitchFamily="34" charset="-122"/>
                <a:ea typeface="思源黑体 CN Medium" panose="020B0600000000000000" pitchFamily="34" charset="-122"/>
              </a:rPr>
              <a:t>第二</a:t>
            </a:r>
            <a:endParaRPr lang="zh-CN" altLang="en-US" sz="2000" dirty="0">
              <a:solidFill>
                <a:schemeClr val="bg1"/>
              </a:solidFill>
              <a:latin typeface="思源黑体 CN Medium" panose="020B0600000000000000" pitchFamily="34" charset="-122"/>
              <a:ea typeface="思源黑体 CN Medium" panose="020B0600000000000000" pitchFamily="34" charset="-122"/>
            </a:endParaRPr>
          </a:p>
        </p:txBody>
      </p:sp>
      <p:sp>
        <p:nvSpPr>
          <p:cNvPr id="73" name="矩形 72"/>
          <p:cNvSpPr/>
          <p:nvPr/>
        </p:nvSpPr>
        <p:spPr>
          <a:xfrm>
            <a:off x="6328257" y="3687011"/>
            <a:ext cx="745183" cy="64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思源黑体 CN Medium" panose="020B0600000000000000" pitchFamily="34" charset="-122"/>
                <a:ea typeface="思源黑体 CN Medium" panose="020B0600000000000000" pitchFamily="34" charset="-122"/>
              </a:rPr>
              <a:t>第三</a:t>
            </a:r>
            <a:endParaRPr lang="zh-CN" altLang="en-US" sz="2000" dirty="0">
              <a:solidFill>
                <a:schemeClr val="bg1"/>
              </a:solidFill>
              <a:latin typeface="思源黑体 CN Medium" panose="020B0600000000000000" pitchFamily="34" charset="-122"/>
              <a:ea typeface="思源黑体 CN Medium" panose="020B0600000000000000" pitchFamily="34" charset="-122"/>
            </a:endParaRPr>
          </a:p>
        </p:txBody>
      </p:sp>
      <p:sp>
        <p:nvSpPr>
          <p:cNvPr id="74" name="矩形 73"/>
          <p:cNvSpPr/>
          <p:nvPr/>
        </p:nvSpPr>
        <p:spPr>
          <a:xfrm>
            <a:off x="7240494" y="1544169"/>
            <a:ext cx="4303860" cy="648000"/>
          </a:xfrm>
          <a:prstGeom prst="rect">
            <a:avLst/>
          </a:prstGeom>
          <a:solidFill>
            <a:srgbClr val="C000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zh-CN" altLang="en-US" sz="1400" b="1" dirty="0">
                <a:solidFill>
                  <a:schemeClr val="bg1"/>
                </a:solidFill>
                <a:latin typeface="微软雅黑" panose="020B0503020204020204" pitchFamily="34" charset="-122"/>
                <a:ea typeface="微软雅黑" panose="020B0503020204020204" pitchFamily="34" charset="-122"/>
              </a:rPr>
              <a:t>设立国家宪法日有助于落实依宪治国，发挥宪法作</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just">
              <a:lnSpc>
                <a:spcPct val="130000"/>
              </a:lnSpc>
            </a:pPr>
            <a:r>
              <a:rPr lang="zh-CN" altLang="en-US" sz="1400" b="1" dirty="0">
                <a:solidFill>
                  <a:schemeClr val="bg1"/>
                </a:solidFill>
                <a:latin typeface="微软雅黑" panose="020B0503020204020204" pitchFamily="34" charset="-122"/>
                <a:ea typeface="微软雅黑" panose="020B0503020204020204" pitchFamily="34" charset="-122"/>
              </a:rPr>
              <a:t>用，维护宪法权威。</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75" name="矩形 74"/>
          <p:cNvSpPr/>
          <p:nvPr/>
        </p:nvSpPr>
        <p:spPr>
          <a:xfrm>
            <a:off x="7240494" y="2615590"/>
            <a:ext cx="4303860" cy="648000"/>
          </a:xfrm>
          <a:prstGeom prst="rect">
            <a:avLst/>
          </a:prstGeom>
          <a:solidFill>
            <a:srgbClr val="C000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设立国家宪法日有助于普及宪法知识，有助于公民通过各种</a:t>
            </a:r>
            <a:endParaRPr lang="en-US" altLang="zh-CN" sz="1200" b="1"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宪法宣传活动感受宪法的价值，扩大宪法实施的群众基础。</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78" name="矩形 77"/>
          <p:cNvSpPr/>
          <p:nvPr/>
        </p:nvSpPr>
        <p:spPr>
          <a:xfrm>
            <a:off x="7240494" y="3687011"/>
            <a:ext cx="4303860" cy="648000"/>
          </a:xfrm>
          <a:prstGeom prst="rect">
            <a:avLst/>
          </a:prstGeom>
          <a:solidFill>
            <a:srgbClr val="C000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30000"/>
              </a:lnSpc>
              <a:spcBef>
                <a:spcPts val="1200"/>
              </a:spcBef>
            </a:pPr>
            <a:r>
              <a:rPr lang="zh-CN" altLang="en-US" sz="1400" b="1" dirty="0">
                <a:solidFill>
                  <a:schemeClr val="bg1"/>
                </a:solidFill>
                <a:latin typeface="微软雅黑" panose="020B0503020204020204" pitchFamily="34" charset="-122"/>
                <a:ea typeface="微软雅黑" panose="020B0503020204020204" pitchFamily="34" charset="-122"/>
              </a:rPr>
              <a:t>设立国家宪法日有助于落实</a:t>
            </a:r>
            <a:r>
              <a:rPr lang="en-US" altLang="zh-CN" sz="1400" b="1" dirty="0">
                <a:solidFill>
                  <a:schemeClr val="bg1"/>
                </a:solidFill>
                <a:latin typeface="微软雅黑" panose="020B0503020204020204" pitchFamily="34" charset="-122"/>
                <a:ea typeface="微软雅黑" panose="020B0503020204020204" pitchFamily="34" charset="-122"/>
              </a:rPr>
              <a:t>2011</a:t>
            </a:r>
            <a:r>
              <a:rPr lang="zh-CN" altLang="en-US" sz="1400" b="1" dirty="0">
                <a:solidFill>
                  <a:schemeClr val="bg1"/>
                </a:solidFill>
                <a:latin typeface="微软雅黑" panose="020B0503020204020204" pitchFamily="34" charset="-122"/>
                <a:ea typeface="微软雅黑" panose="020B0503020204020204" pitchFamily="34" charset="-122"/>
              </a:rPr>
              <a:t>年</a:t>
            </a:r>
            <a:r>
              <a:rPr lang="en-US" altLang="zh-CN" sz="1400" b="1" dirty="0">
                <a:solidFill>
                  <a:schemeClr val="bg1"/>
                </a:solidFill>
                <a:latin typeface="微软雅黑" panose="020B0503020204020204" pitchFamily="34" charset="-122"/>
                <a:ea typeface="微软雅黑" panose="020B0503020204020204" pitchFamily="34" charset="-122"/>
              </a:rPr>
              <a:t>4</a:t>
            </a:r>
            <a:r>
              <a:rPr lang="zh-CN" altLang="en-US" sz="1400" b="1" dirty="0">
                <a:solidFill>
                  <a:schemeClr val="bg1"/>
                </a:solidFill>
                <a:latin typeface="微软雅黑" panose="020B0503020204020204" pitchFamily="34" charset="-122"/>
                <a:ea typeface="微软雅黑" panose="020B0503020204020204" pitchFamily="34" charset="-122"/>
              </a:rPr>
              <a:t>月全国人大常委会作出的</a:t>
            </a:r>
            <a:r>
              <a:rPr lang="en-US" altLang="zh-CN" sz="1400" b="1" dirty="0">
                <a:solidFill>
                  <a:schemeClr val="bg1"/>
                </a:solidFill>
                <a:latin typeface="微软雅黑" panose="020B0503020204020204" pitchFamily="34" charset="-122"/>
                <a:ea typeface="微软雅黑" panose="020B0503020204020204" pitchFamily="34" charset="-122"/>
              </a:rPr>
              <a:t>《</a:t>
            </a:r>
            <a:r>
              <a:rPr lang="zh-CN" altLang="en-US" sz="1400" b="1" dirty="0">
                <a:solidFill>
                  <a:schemeClr val="bg1"/>
                </a:solidFill>
                <a:latin typeface="微软雅黑" panose="020B0503020204020204" pitchFamily="34" charset="-122"/>
                <a:ea typeface="微软雅黑" panose="020B0503020204020204" pitchFamily="34" charset="-122"/>
              </a:rPr>
              <a:t>关于进一步加强法制宣传教育的决议</a:t>
            </a:r>
            <a:r>
              <a:rPr lang="en-US" altLang="zh-CN" sz="1400" b="1" dirty="0">
                <a:solidFill>
                  <a:schemeClr val="bg1"/>
                </a:solidFill>
                <a:latin typeface="微软雅黑" panose="020B0503020204020204" pitchFamily="34" charset="-122"/>
                <a:ea typeface="微软雅黑" panose="020B0503020204020204" pitchFamily="34" charset="-122"/>
              </a:rPr>
              <a:t>》</a:t>
            </a:r>
            <a:r>
              <a:rPr lang="zh-CN" altLang="en-US" sz="1400" b="1" dirty="0">
                <a:solidFill>
                  <a:schemeClr val="bg1"/>
                </a:solidFill>
                <a:latin typeface="微软雅黑" panose="020B0503020204020204" pitchFamily="34" charset="-122"/>
                <a:ea typeface="微软雅黑" panose="020B0503020204020204" pitchFamily="34" charset="-122"/>
              </a:rPr>
              <a:t>。</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pic>
        <p:nvPicPr>
          <p:cNvPr id="82" name="图片 81"/>
          <p:cNvPicPr>
            <a:picLocks noChangeAspect="1"/>
          </p:cNvPicPr>
          <p:nvPr/>
        </p:nvPicPr>
        <p:blipFill rotWithShape="1">
          <a:blip r:embed="rId1">
            <a:extLst>
              <a:ext uri="{BEBA8EAE-BF5A-486C-A8C5-ECC9F3942E4B}">
                <a14:imgProps xmlns:a14="http://schemas.microsoft.com/office/drawing/2010/main">
                  <a14:imgLayer r:embed="rId2">
                    <a14:imgEffect>
                      <a14:saturation sat="300000"/>
                    </a14:imgEffect>
                  </a14:imgLayer>
                </a14:imgProps>
              </a:ext>
            </a:extLst>
          </a:blip>
          <a:srcRect l="17568" t="9542" r="12358" b="8664"/>
          <a:stretch>
            <a:fillRect/>
          </a:stretch>
        </p:blipFill>
        <p:spPr>
          <a:xfrm>
            <a:off x="1696388" y="1619477"/>
            <a:ext cx="700340" cy="700339"/>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med" p14:dur="600" advTm="5655">
        <p14:pan/>
      </p:transition>
    </mc:Choice>
    <mc:Fallback>
      <p:transition spd="med" advTm="5655">
        <p:fade/>
      </p:transition>
    </mc:Fallback>
  </mc:AlternateContent>
</p:sld>
</file>

<file path=ppt/theme/theme1.xml><?xml version="1.0" encoding="utf-8"?>
<a:theme xmlns:a="http://schemas.openxmlformats.org/drawingml/2006/main" name="公众号：PPT优选">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3880</Words>
  <Application>WPS 演示</Application>
  <PresentationFormat>宽屏</PresentationFormat>
  <Paragraphs>198</Paragraphs>
  <Slides>20</Slides>
  <Notes>20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20</vt:i4>
      </vt:variant>
    </vt:vector>
  </HeadingPairs>
  <TitlesOfParts>
    <vt:vector size="36" baseType="lpstr">
      <vt:lpstr>Arial</vt:lpstr>
      <vt:lpstr>宋体</vt:lpstr>
      <vt:lpstr>Wingdings</vt:lpstr>
      <vt:lpstr>微软雅黑</vt:lpstr>
      <vt:lpstr>方正粗倩简体</vt:lpstr>
      <vt:lpstr>Arial</vt:lpstr>
      <vt:lpstr>微软雅黑</vt:lpstr>
      <vt:lpstr>思源黑体 CN Heavy</vt:lpstr>
      <vt:lpstr>方正中雅宋_GBK</vt:lpstr>
      <vt:lpstr>思源黑体 CN Medium</vt:lpstr>
      <vt:lpstr>等线</vt:lpstr>
      <vt:lpstr>Arial Unicode MS</vt:lpstr>
      <vt:lpstr>黑体</vt:lpstr>
      <vt:lpstr>等线 Light</vt:lpstr>
      <vt:lpstr>Calibri</vt:lpstr>
      <vt:lpstr>公众号：PPT优选</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19</cp:revision>
  <dcterms:created xsi:type="dcterms:W3CDTF">2019-11-29T00:54:00Z</dcterms:created>
  <dcterms:modified xsi:type="dcterms:W3CDTF">2021-08-25T08:03:05Z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C4A0CF3613A143DBBFB4801B10226171</vt:lpwstr>
  </property>
</Properties>
</file>